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6" r:id="rId10"/>
    <p:sldId id="264" r:id="rId11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0">
          <p15:clr>
            <a:srgbClr val="A4A3A4"/>
          </p15:clr>
        </p15:guide>
        <p15:guide id="2" pos="4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456A2C"/>
    <a:srgbClr val="3A59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7"/>
      </p:cViewPr>
      <p:guideLst>
        <p:guide orient="horz" pos="4110"/>
        <p:guide pos="4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DE7143-FF71-40F3-9707-B8FFB0AA60DA}" type="doc">
      <dgm:prSet loTypeId="urn:microsoft.com/office/officeart/2005/8/layout/pList2#1" loCatId="picture" qsTypeId="urn:microsoft.com/office/officeart/2005/8/quickstyle/simple1" qsCatId="simple" csTypeId="urn:microsoft.com/office/officeart/2005/8/colors/accent1_2" csCatId="accent1" phldr="0"/>
      <dgm:spPr/>
    </dgm:pt>
    <dgm:pt modelId="{FDBCB38B-2034-4770-8FB8-020BC3802017}">
      <dgm:prSet phldrT="[Текст]" phldr="1"/>
      <dgm:spPr/>
      <dgm:t>
        <a:bodyPr/>
        <a:lstStyle/>
        <a:p>
          <a:endParaRPr lang="ru-RU" dirty="0"/>
        </a:p>
      </dgm:t>
    </dgm:pt>
    <dgm:pt modelId="{13B45490-3094-4EDD-BF46-C967DCB2D459}" type="parTrans" cxnId="{1448FF30-A57A-4FAD-8D64-61383D4A38D0}">
      <dgm:prSet/>
      <dgm:spPr/>
      <dgm:t>
        <a:bodyPr/>
        <a:lstStyle/>
        <a:p>
          <a:endParaRPr lang="ru-RU"/>
        </a:p>
      </dgm:t>
    </dgm:pt>
    <dgm:pt modelId="{E76D4A88-E3A0-48D3-A5CB-B91B007B15EE}" type="sibTrans" cxnId="{1448FF30-A57A-4FAD-8D64-61383D4A38D0}">
      <dgm:prSet/>
      <dgm:spPr/>
      <dgm:t>
        <a:bodyPr/>
        <a:lstStyle/>
        <a:p>
          <a:endParaRPr lang="ru-RU"/>
        </a:p>
      </dgm:t>
    </dgm:pt>
    <dgm:pt modelId="{2121B53E-481E-4D7B-A1D8-A0CF72071634}">
      <dgm:prSet phldrT="[Текст]" phldr="1"/>
      <dgm:spPr/>
      <dgm:t>
        <a:bodyPr/>
        <a:lstStyle/>
        <a:p>
          <a:endParaRPr lang="ru-RU"/>
        </a:p>
      </dgm:t>
    </dgm:pt>
    <dgm:pt modelId="{2756EB2D-B20B-464D-B1BC-9DBF861F67F9}" type="parTrans" cxnId="{587F8712-5BD4-4B47-A519-881B37ECB204}">
      <dgm:prSet/>
      <dgm:spPr/>
      <dgm:t>
        <a:bodyPr/>
        <a:lstStyle/>
        <a:p>
          <a:endParaRPr lang="ru-RU"/>
        </a:p>
      </dgm:t>
    </dgm:pt>
    <dgm:pt modelId="{7EF4FCFE-32D4-48D8-9290-DF08F9D7E517}" type="sibTrans" cxnId="{587F8712-5BD4-4B47-A519-881B37ECB204}">
      <dgm:prSet/>
      <dgm:spPr/>
      <dgm:t>
        <a:bodyPr/>
        <a:lstStyle/>
        <a:p>
          <a:endParaRPr lang="ru-RU"/>
        </a:p>
      </dgm:t>
    </dgm:pt>
    <dgm:pt modelId="{A9F0D900-8595-4DB3-8BDD-97872FECA394}">
      <dgm:prSet phldrT="[Текст]" phldr="1"/>
      <dgm:spPr/>
      <dgm:t>
        <a:bodyPr/>
        <a:lstStyle/>
        <a:p>
          <a:endParaRPr lang="ru-RU"/>
        </a:p>
      </dgm:t>
    </dgm:pt>
    <dgm:pt modelId="{C7CAFD1C-99B5-4217-B348-8B1829BD94C1}" type="parTrans" cxnId="{A9C56A44-1798-467B-BC40-47670F8971D3}">
      <dgm:prSet/>
      <dgm:spPr/>
      <dgm:t>
        <a:bodyPr/>
        <a:lstStyle/>
        <a:p>
          <a:endParaRPr lang="ru-RU"/>
        </a:p>
      </dgm:t>
    </dgm:pt>
    <dgm:pt modelId="{075470A7-5656-45E0-9728-4BA45576648D}" type="sibTrans" cxnId="{A9C56A44-1798-467B-BC40-47670F8971D3}">
      <dgm:prSet/>
      <dgm:spPr/>
      <dgm:t>
        <a:bodyPr/>
        <a:lstStyle/>
        <a:p>
          <a:endParaRPr lang="ru-RU"/>
        </a:p>
      </dgm:t>
    </dgm:pt>
    <dgm:pt modelId="{E3E47FD5-10D3-475F-8CBD-7196BD0701BB}" type="pres">
      <dgm:prSet presAssocID="{C9DE7143-FF71-40F3-9707-B8FFB0AA60DA}" presName="Name0" presStyleCnt="0">
        <dgm:presLayoutVars>
          <dgm:dir/>
          <dgm:resizeHandles val="exact"/>
        </dgm:presLayoutVars>
      </dgm:prSet>
      <dgm:spPr/>
    </dgm:pt>
    <dgm:pt modelId="{D39B0126-18D2-4E65-B766-7AA58A990C66}" type="pres">
      <dgm:prSet presAssocID="{C9DE7143-FF71-40F3-9707-B8FFB0AA60DA}" presName="bkgdShp" presStyleLbl="alignAccFollowNode1" presStyleIdx="0" presStyleCnt="1"/>
      <dgm:spPr/>
    </dgm:pt>
    <dgm:pt modelId="{1FEEB89F-2C6C-43C4-9571-DC8CCC42A239}" type="pres">
      <dgm:prSet presAssocID="{C9DE7143-FF71-40F3-9707-B8FFB0AA60DA}" presName="linComp" presStyleCnt="0"/>
      <dgm:spPr/>
    </dgm:pt>
    <dgm:pt modelId="{7C2276E8-8EF4-444F-9AE1-D54E0EE71A34}" type="pres">
      <dgm:prSet presAssocID="{FDBCB38B-2034-4770-8FB8-020BC3802017}" presName="compNode" presStyleCnt="0"/>
      <dgm:spPr/>
    </dgm:pt>
    <dgm:pt modelId="{1F09FC02-9F20-44FC-9869-6CD11966800B}" type="pres">
      <dgm:prSet presAssocID="{FDBCB38B-2034-4770-8FB8-020BC3802017}" presName="node" presStyleLbl="node1" presStyleIdx="0" presStyleCnt="3">
        <dgm:presLayoutVars>
          <dgm:bulletEnabled val="1"/>
        </dgm:presLayoutVars>
      </dgm:prSet>
      <dgm:spPr/>
    </dgm:pt>
    <dgm:pt modelId="{25FCFFBB-F9D4-40DB-BA16-4AB37B78CE62}" type="pres">
      <dgm:prSet presAssocID="{FDBCB38B-2034-4770-8FB8-020BC3802017}" presName="invisiNode" presStyleLbl="node1" presStyleIdx="0" presStyleCnt="3"/>
      <dgm:spPr/>
    </dgm:pt>
    <dgm:pt modelId="{31D1E0F9-A8CD-4164-844F-4FB147029E5A}" type="pres">
      <dgm:prSet presAssocID="{FDBCB38B-2034-4770-8FB8-020BC3802017}" presName="imagNode" presStyleLbl="fgImgPlace1" presStyleIdx="0" presStyleCnt="3"/>
      <dgm:spPr/>
    </dgm:pt>
    <dgm:pt modelId="{340A9325-399A-4EA0-8029-2CDCB342C4DF}" type="pres">
      <dgm:prSet presAssocID="{E76D4A88-E3A0-48D3-A5CB-B91B007B15EE}" presName="sibTrans" presStyleLbl="sibTrans2D1" presStyleIdx="0" presStyleCnt="0"/>
      <dgm:spPr/>
    </dgm:pt>
    <dgm:pt modelId="{E2C60E6F-4B02-4BFB-A785-C3855287C426}" type="pres">
      <dgm:prSet presAssocID="{2121B53E-481E-4D7B-A1D8-A0CF72071634}" presName="compNode" presStyleCnt="0"/>
      <dgm:spPr/>
    </dgm:pt>
    <dgm:pt modelId="{4CF735B8-0507-4529-9BB4-2BF617BEFECE}" type="pres">
      <dgm:prSet presAssocID="{2121B53E-481E-4D7B-A1D8-A0CF72071634}" presName="node" presStyleLbl="node1" presStyleIdx="1" presStyleCnt="3">
        <dgm:presLayoutVars>
          <dgm:bulletEnabled val="1"/>
        </dgm:presLayoutVars>
      </dgm:prSet>
      <dgm:spPr/>
    </dgm:pt>
    <dgm:pt modelId="{FEAF2E1C-702E-4274-9AC4-4F3B2610ACFB}" type="pres">
      <dgm:prSet presAssocID="{2121B53E-481E-4D7B-A1D8-A0CF72071634}" presName="invisiNode" presStyleLbl="node1" presStyleIdx="1" presStyleCnt="3"/>
      <dgm:spPr/>
    </dgm:pt>
    <dgm:pt modelId="{43B6B35E-4D08-42B9-900F-47F50A49BEBF}" type="pres">
      <dgm:prSet presAssocID="{2121B53E-481E-4D7B-A1D8-A0CF72071634}" presName="imagNode" presStyleLbl="fgImgPlace1" presStyleIdx="1" presStyleCnt="3"/>
      <dgm:spPr/>
    </dgm:pt>
    <dgm:pt modelId="{E27F3635-12B9-4EA3-BFCA-4D2D2E2ED7B0}" type="pres">
      <dgm:prSet presAssocID="{7EF4FCFE-32D4-48D8-9290-DF08F9D7E517}" presName="sibTrans" presStyleLbl="sibTrans2D1" presStyleIdx="0" presStyleCnt="0"/>
      <dgm:spPr/>
    </dgm:pt>
    <dgm:pt modelId="{EFD89A16-49BF-4475-946C-8FBFB9F7BFC5}" type="pres">
      <dgm:prSet presAssocID="{A9F0D900-8595-4DB3-8BDD-97872FECA394}" presName="compNode" presStyleCnt="0"/>
      <dgm:spPr/>
    </dgm:pt>
    <dgm:pt modelId="{C54840BD-1B8B-4298-86D1-C1B418DB015C}" type="pres">
      <dgm:prSet presAssocID="{A9F0D900-8595-4DB3-8BDD-97872FECA394}" presName="node" presStyleLbl="node1" presStyleIdx="2" presStyleCnt="3">
        <dgm:presLayoutVars>
          <dgm:bulletEnabled val="1"/>
        </dgm:presLayoutVars>
      </dgm:prSet>
      <dgm:spPr/>
    </dgm:pt>
    <dgm:pt modelId="{6BE0A668-9D37-4E68-8426-7FA0029DEAF3}" type="pres">
      <dgm:prSet presAssocID="{A9F0D900-8595-4DB3-8BDD-97872FECA394}" presName="invisiNode" presStyleLbl="node1" presStyleIdx="2" presStyleCnt="3"/>
      <dgm:spPr/>
    </dgm:pt>
    <dgm:pt modelId="{CAA6AB5A-4858-4547-BD12-F4415B11519A}" type="pres">
      <dgm:prSet presAssocID="{A9F0D900-8595-4DB3-8BDD-97872FECA394}" presName="imagNode" presStyleLbl="fgImgPlace1" presStyleIdx="2" presStyleCnt="3"/>
      <dgm:spPr/>
    </dgm:pt>
  </dgm:ptLst>
  <dgm:cxnLst>
    <dgm:cxn modelId="{587F8712-5BD4-4B47-A519-881B37ECB204}" srcId="{C9DE7143-FF71-40F3-9707-B8FFB0AA60DA}" destId="{2121B53E-481E-4D7B-A1D8-A0CF72071634}" srcOrd="1" destOrd="0" parTransId="{2756EB2D-B20B-464D-B1BC-9DBF861F67F9}" sibTransId="{7EF4FCFE-32D4-48D8-9290-DF08F9D7E517}"/>
    <dgm:cxn modelId="{C04DFE2E-61FA-47B3-AE50-ACDCE4B34F35}" type="presOf" srcId="{FDBCB38B-2034-4770-8FB8-020BC3802017}" destId="{1F09FC02-9F20-44FC-9869-6CD11966800B}" srcOrd="0" destOrd="0" presId="urn:microsoft.com/office/officeart/2005/8/layout/pList2#1"/>
    <dgm:cxn modelId="{1448FF30-A57A-4FAD-8D64-61383D4A38D0}" srcId="{C9DE7143-FF71-40F3-9707-B8FFB0AA60DA}" destId="{FDBCB38B-2034-4770-8FB8-020BC3802017}" srcOrd="0" destOrd="0" parTransId="{13B45490-3094-4EDD-BF46-C967DCB2D459}" sibTransId="{E76D4A88-E3A0-48D3-A5CB-B91B007B15EE}"/>
    <dgm:cxn modelId="{CF75935C-8228-4B8F-A3F6-52AC8111A7AB}" type="presOf" srcId="{7EF4FCFE-32D4-48D8-9290-DF08F9D7E517}" destId="{E27F3635-12B9-4EA3-BFCA-4D2D2E2ED7B0}" srcOrd="0" destOrd="0" presId="urn:microsoft.com/office/officeart/2005/8/layout/pList2#1"/>
    <dgm:cxn modelId="{A9C56A44-1798-467B-BC40-47670F8971D3}" srcId="{C9DE7143-FF71-40F3-9707-B8FFB0AA60DA}" destId="{A9F0D900-8595-4DB3-8BDD-97872FECA394}" srcOrd="2" destOrd="0" parTransId="{C7CAFD1C-99B5-4217-B348-8B1829BD94C1}" sibTransId="{075470A7-5656-45E0-9728-4BA45576648D}"/>
    <dgm:cxn modelId="{1C710F74-CC24-4C24-86F7-163645C687A1}" type="presOf" srcId="{2121B53E-481E-4D7B-A1D8-A0CF72071634}" destId="{4CF735B8-0507-4529-9BB4-2BF617BEFECE}" srcOrd="0" destOrd="0" presId="urn:microsoft.com/office/officeart/2005/8/layout/pList2#1"/>
    <dgm:cxn modelId="{1579958A-4191-434A-8038-0C7D5739646B}" type="presOf" srcId="{C9DE7143-FF71-40F3-9707-B8FFB0AA60DA}" destId="{E3E47FD5-10D3-475F-8CBD-7196BD0701BB}" srcOrd="0" destOrd="0" presId="urn:microsoft.com/office/officeart/2005/8/layout/pList2#1"/>
    <dgm:cxn modelId="{D76C959A-BDEA-4129-8F34-B94CFA7FC03B}" type="presOf" srcId="{A9F0D900-8595-4DB3-8BDD-97872FECA394}" destId="{C54840BD-1B8B-4298-86D1-C1B418DB015C}" srcOrd="0" destOrd="0" presId="urn:microsoft.com/office/officeart/2005/8/layout/pList2#1"/>
    <dgm:cxn modelId="{7A356FF8-85F7-4C21-B49F-E7F817E42667}" type="presOf" srcId="{E76D4A88-E3A0-48D3-A5CB-B91B007B15EE}" destId="{340A9325-399A-4EA0-8029-2CDCB342C4DF}" srcOrd="0" destOrd="0" presId="urn:microsoft.com/office/officeart/2005/8/layout/pList2#1"/>
    <dgm:cxn modelId="{3B0D98D0-41C7-493D-BA64-95DB0BB9E88C}" type="presParOf" srcId="{E3E47FD5-10D3-475F-8CBD-7196BD0701BB}" destId="{D39B0126-18D2-4E65-B766-7AA58A990C66}" srcOrd="0" destOrd="0" presId="urn:microsoft.com/office/officeart/2005/8/layout/pList2#1"/>
    <dgm:cxn modelId="{4E988108-CC3D-4448-AC19-4E6AFF91427F}" type="presParOf" srcId="{E3E47FD5-10D3-475F-8CBD-7196BD0701BB}" destId="{1FEEB89F-2C6C-43C4-9571-DC8CCC42A239}" srcOrd="1" destOrd="0" presId="urn:microsoft.com/office/officeart/2005/8/layout/pList2#1"/>
    <dgm:cxn modelId="{2EE718EB-F7C4-4944-98CC-55189F1990F0}" type="presParOf" srcId="{1FEEB89F-2C6C-43C4-9571-DC8CCC42A239}" destId="{7C2276E8-8EF4-444F-9AE1-D54E0EE71A34}" srcOrd="0" destOrd="0" presId="urn:microsoft.com/office/officeart/2005/8/layout/pList2#1"/>
    <dgm:cxn modelId="{9C51E279-0047-48D2-83E2-1336B7F2EC51}" type="presParOf" srcId="{7C2276E8-8EF4-444F-9AE1-D54E0EE71A34}" destId="{1F09FC02-9F20-44FC-9869-6CD11966800B}" srcOrd="0" destOrd="0" presId="urn:microsoft.com/office/officeart/2005/8/layout/pList2#1"/>
    <dgm:cxn modelId="{689E1CAC-D2C4-4B20-8D39-D1070AF307C6}" type="presParOf" srcId="{7C2276E8-8EF4-444F-9AE1-D54E0EE71A34}" destId="{25FCFFBB-F9D4-40DB-BA16-4AB37B78CE62}" srcOrd="1" destOrd="0" presId="urn:microsoft.com/office/officeart/2005/8/layout/pList2#1"/>
    <dgm:cxn modelId="{7719D155-5068-454A-8464-82B7A86806C9}" type="presParOf" srcId="{7C2276E8-8EF4-444F-9AE1-D54E0EE71A34}" destId="{31D1E0F9-A8CD-4164-844F-4FB147029E5A}" srcOrd="2" destOrd="0" presId="urn:microsoft.com/office/officeart/2005/8/layout/pList2#1"/>
    <dgm:cxn modelId="{CB755D45-A84F-4CE7-B5C7-24FC50D33C16}" type="presParOf" srcId="{1FEEB89F-2C6C-43C4-9571-DC8CCC42A239}" destId="{340A9325-399A-4EA0-8029-2CDCB342C4DF}" srcOrd="1" destOrd="0" presId="urn:microsoft.com/office/officeart/2005/8/layout/pList2#1"/>
    <dgm:cxn modelId="{9AC1A169-809B-4354-99D2-8B5ED3862852}" type="presParOf" srcId="{1FEEB89F-2C6C-43C4-9571-DC8CCC42A239}" destId="{E2C60E6F-4B02-4BFB-A785-C3855287C426}" srcOrd="2" destOrd="0" presId="urn:microsoft.com/office/officeart/2005/8/layout/pList2#1"/>
    <dgm:cxn modelId="{6F7C8718-ECEA-452D-B8F6-DB10485F17CD}" type="presParOf" srcId="{E2C60E6F-4B02-4BFB-A785-C3855287C426}" destId="{4CF735B8-0507-4529-9BB4-2BF617BEFECE}" srcOrd="0" destOrd="0" presId="urn:microsoft.com/office/officeart/2005/8/layout/pList2#1"/>
    <dgm:cxn modelId="{EC0221DF-8EB5-4DC9-812C-624B5D6A7953}" type="presParOf" srcId="{E2C60E6F-4B02-4BFB-A785-C3855287C426}" destId="{FEAF2E1C-702E-4274-9AC4-4F3B2610ACFB}" srcOrd="1" destOrd="0" presId="urn:microsoft.com/office/officeart/2005/8/layout/pList2#1"/>
    <dgm:cxn modelId="{87A9C10A-B5C8-43B6-A81D-C54D986409D9}" type="presParOf" srcId="{E2C60E6F-4B02-4BFB-A785-C3855287C426}" destId="{43B6B35E-4D08-42B9-900F-47F50A49BEBF}" srcOrd="2" destOrd="0" presId="urn:microsoft.com/office/officeart/2005/8/layout/pList2#1"/>
    <dgm:cxn modelId="{45B7A4D6-881A-4D6F-A473-A040B6DD02BF}" type="presParOf" srcId="{1FEEB89F-2C6C-43C4-9571-DC8CCC42A239}" destId="{E27F3635-12B9-4EA3-BFCA-4D2D2E2ED7B0}" srcOrd="3" destOrd="0" presId="urn:microsoft.com/office/officeart/2005/8/layout/pList2#1"/>
    <dgm:cxn modelId="{2A7145D4-9136-4BC3-9F1F-16B35FED0CD4}" type="presParOf" srcId="{1FEEB89F-2C6C-43C4-9571-DC8CCC42A239}" destId="{EFD89A16-49BF-4475-946C-8FBFB9F7BFC5}" srcOrd="4" destOrd="0" presId="urn:microsoft.com/office/officeart/2005/8/layout/pList2#1"/>
    <dgm:cxn modelId="{28A08AB6-ED71-475F-812C-6F2DAC5E87B7}" type="presParOf" srcId="{EFD89A16-49BF-4475-946C-8FBFB9F7BFC5}" destId="{C54840BD-1B8B-4298-86D1-C1B418DB015C}" srcOrd="0" destOrd="0" presId="urn:microsoft.com/office/officeart/2005/8/layout/pList2#1"/>
    <dgm:cxn modelId="{F97E1FE8-C8E0-4C33-87A5-A2B36A0333A2}" type="presParOf" srcId="{EFD89A16-49BF-4475-946C-8FBFB9F7BFC5}" destId="{6BE0A668-9D37-4E68-8426-7FA0029DEAF3}" srcOrd="1" destOrd="0" presId="urn:microsoft.com/office/officeart/2005/8/layout/pList2#1"/>
    <dgm:cxn modelId="{1EBF7D72-E38C-4807-BE6E-B7B82A144CD5}" type="presParOf" srcId="{EFD89A16-49BF-4475-946C-8FBFB9F7BFC5}" destId="{CAA6AB5A-4858-4547-BD12-F4415B11519A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FAAD3A-06E9-41B0-B319-E39FFDA6F951}" type="doc">
      <dgm:prSet loTypeId="urn:microsoft.com/office/officeart/2005/8/layout/cycle6" loCatId="cycle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EB5E3AB2-C1E5-4019-AA26-D0AFF47CEE85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u-RU" sz="1600" dirty="0">
              <a:latin typeface="Century Schoolbook" panose="02040604050505020304" pitchFamily="18" charset="0"/>
            </a:rPr>
            <a:t>Министерство природных ресурсов и экологии Республики Бурятия – консультационная, информационная, организационная поддержка в организации точек экологического образовательного комплекса «Заповедная история -03»</a:t>
          </a:r>
        </a:p>
      </dgm:t>
    </dgm:pt>
    <dgm:pt modelId="{473951B9-E9DE-47D5-BA0A-214AE532DBD1}" type="parTrans" cxnId="{82AE1159-9DEC-4AC9-A908-F4694B3040A3}">
      <dgm:prSet/>
      <dgm:spPr/>
      <dgm:t>
        <a:bodyPr/>
        <a:lstStyle/>
        <a:p>
          <a:endParaRPr lang="ru-RU"/>
        </a:p>
      </dgm:t>
    </dgm:pt>
    <dgm:pt modelId="{C1A6FC36-D1CC-4B63-980E-6424CAEE818C}" type="sibTrans" cxnId="{82AE1159-9DEC-4AC9-A908-F4694B3040A3}">
      <dgm:prSet/>
      <dgm:spPr/>
      <dgm:t>
        <a:bodyPr/>
        <a:lstStyle/>
        <a:p>
          <a:endParaRPr lang="ru-RU"/>
        </a:p>
      </dgm:t>
    </dgm:pt>
    <dgm:pt modelId="{81FFAC99-11AC-41B4-AE85-E2D61425019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u-RU" sz="1400" dirty="0">
              <a:latin typeface="Century Schoolbook" panose="02040604050505020304" pitchFamily="18" charset="0"/>
            </a:rPr>
            <a:t>Республиканская служба по охране, контролю и регулированию использования объектов животного мира, отнесенных к объектам охоты, контролю и надзору в сфере природопользования (Бурприроднадзор) - консультационная, организационная помощь, в том числе по формированию ботанических зон ООПТ с основными представителями флоры ООПТ</a:t>
          </a:r>
        </a:p>
      </dgm:t>
    </dgm:pt>
    <dgm:pt modelId="{767F7E5A-10EB-4408-A716-B54179BE3098}" type="parTrans" cxnId="{ED790ADF-6E96-49D1-BADC-A4682A9DDF95}">
      <dgm:prSet/>
      <dgm:spPr/>
      <dgm:t>
        <a:bodyPr/>
        <a:lstStyle/>
        <a:p>
          <a:endParaRPr lang="ru-RU"/>
        </a:p>
      </dgm:t>
    </dgm:pt>
    <dgm:pt modelId="{6207739B-A17A-4D94-8165-C1AF6E59580D}" type="sibTrans" cxnId="{ED790ADF-6E96-49D1-BADC-A4682A9DDF95}">
      <dgm:prSet/>
      <dgm:spPr/>
      <dgm:t>
        <a:bodyPr/>
        <a:lstStyle/>
        <a:p>
          <a:endParaRPr lang="ru-RU"/>
        </a:p>
      </dgm:t>
    </dgm:pt>
    <dgm:pt modelId="{57F141B4-0346-4C08-AB6E-DCD941D49350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u-RU" sz="1600" dirty="0">
              <a:latin typeface="Century Schoolbook" panose="02040604050505020304" pitchFamily="18" charset="0"/>
            </a:rPr>
            <a:t>Издательский дом «</a:t>
          </a:r>
          <a:r>
            <a:rPr lang="ru-RU" sz="1600" dirty="0" err="1">
              <a:latin typeface="Century Schoolbook" panose="02040604050505020304" pitchFamily="18" charset="0"/>
            </a:rPr>
            <a:t>Экос</a:t>
          </a:r>
          <a:r>
            <a:rPr lang="ru-RU" sz="1600" dirty="0">
              <a:latin typeface="Century Schoolbook" panose="02040604050505020304" pitchFamily="18" charset="0"/>
            </a:rPr>
            <a:t>» - информационная поддержка, печать материалов</a:t>
          </a:r>
        </a:p>
      </dgm:t>
    </dgm:pt>
    <dgm:pt modelId="{85C25CC3-EAD4-43A5-BDB2-DA2D37CB0612}" type="parTrans" cxnId="{9AEA6311-1384-423E-89F3-E03755E921EB}">
      <dgm:prSet/>
      <dgm:spPr/>
      <dgm:t>
        <a:bodyPr/>
        <a:lstStyle/>
        <a:p>
          <a:endParaRPr lang="ru-RU"/>
        </a:p>
      </dgm:t>
    </dgm:pt>
    <dgm:pt modelId="{28DDD834-CF04-40C2-A427-AD48F18199FD}" type="sibTrans" cxnId="{9AEA6311-1384-423E-89F3-E03755E921EB}">
      <dgm:prSet/>
      <dgm:spPr/>
      <dgm:t>
        <a:bodyPr/>
        <a:lstStyle/>
        <a:p>
          <a:endParaRPr lang="ru-RU"/>
        </a:p>
      </dgm:t>
    </dgm:pt>
    <dgm:pt modelId="{1FF14836-7908-4EC8-BF22-C3C986D5E3B6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u-RU" sz="1600" dirty="0">
              <a:latin typeface="Century Schoolbook" panose="02040604050505020304" pitchFamily="18" charset="0"/>
            </a:rPr>
            <a:t>ФГБУ «Государственный природный заповедник «</a:t>
          </a:r>
          <a:r>
            <a:rPr lang="ru-RU" sz="1600" dirty="0" err="1">
              <a:latin typeface="Century Schoolbook" panose="02040604050505020304" pitchFamily="18" charset="0"/>
            </a:rPr>
            <a:t>Джергинский</a:t>
          </a:r>
          <a:r>
            <a:rPr lang="ru-RU" sz="1600" dirty="0">
              <a:latin typeface="Century Schoolbook" panose="02040604050505020304" pitchFamily="18" charset="0"/>
            </a:rPr>
            <a:t>» -  наполнение аншлагов, строительство беседки</a:t>
          </a:r>
        </a:p>
      </dgm:t>
    </dgm:pt>
    <dgm:pt modelId="{0112A20E-77C4-486F-9C28-B2522437E1F5}" type="parTrans" cxnId="{BD3C6544-4ACD-4BC6-B10B-DFFF91E9E190}">
      <dgm:prSet/>
      <dgm:spPr/>
      <dgm:t>
        <a:bodyPr/>
        <a:lstStyle/>
        <a:p>
          <a:endParaRPr lang="ru-RU"/>
        </a:p>
      </dgm:t>
    </dgm:pt>
    <dgm:pt modelId="{62FC5775-9CE6-4A68-9350-28D75A00DCFE}" type="sibTrans" cxnId="{BD3C6544-4ACD-4BC6-B10B-DFFF91E9E190}">
      <dgm:prSet/>
      <dgm:spPr/>
      <dgm:t>
        <a:bodyPr/>
        <a:lstStyle/>
        <a:p>
          <a:endParaRPr lang="ru-RU"/>
        </a:p>
      </dgm:t>
    </dgm:pt>
    <dgm:pt modelId="{7F5457E3-AC75-4D49-AEA0-7164312E32E0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ru-RU" sz="1600" dirty="0">
              <a:latin typeface="Century Schoolbook" panose="02040604050505020304" pitchFamily="18" charset="0"/>
            </a:rPr>
            <a:t>ГАУК РБ «Музей природы Республики Бурятия» - консультационная, информационная, организационная поддержка</a:t>
          </a:r>
        </a:p>
      </dgm:t>
    </dgm:pt>
    <dgm:pt modelId="{D0672DB7-C536-4A27-BC74-9FDD9F2CF9DF}" type="parTrans" cxnId="{506628DD-10A0-47AC-AB97-E3B4149A1BBA}">
      <dgm:prSet/>
      <dgm:spPr/>
      <dgm:t>
        <a:bodyPr/>
        <a:lstStyle/>
        <a:p>
          <a:endParaRPr lang="ru-RU"/>
        </a:p>
      </dgm:t>
    </dgm:pt>
    <dgm:pt modelId="{8884BDB8-1F40-4102-8E4A-DA2D110BB6AE}" type="sibTrans" cxnId="{506628DD-10A0-47AC-AB97-E3B4149A1BBA}">
      <dgm:prSet/>
      <dgm:spPr/>
      <dgm:t>
        <a:bodyPr/>
        <a:lstStyle/>
        <a:p>
          <a:endParaRPr lang="ru-RU"/>
        </a:p>
      </dgm:t>
    </dgm:pt>
    <dgm:pt modelId="{FF416122-32C4-47A1-B84E-076F1B0F6E11}" type="pres">
      <dgm:prSet presAssocID="{F1FAAD3A-06E9-41B0-B319-E39FFDA6F951}" presName="cycle" presStyleCnt="0">
        <dgm:presLayoutVars>
          <dgm:dir/>
          <dgm:resizeHandles val="exact"/>
        </dgm:presLayoutVars>
      </dgm:prSet>
      <dgm:spPr/>
    </dgm:pt>
    <dgm:pt modelId="{A2C87DBD-55AD-44A3-9ED8-D92EEBAB15CA}" type="pres">
      <dgm:prSet presAssocID="{EB5E3AB2-C1E5-4019-AA26-D0AFF47CEE85}" presName="node" presStyleLbl="node1" presStyleIdx="0" presStyleCnt="5" custScaleX="272235" custRadScaleRad="111382" custRadScaleInc="-93903">
        <dgm:presLayoutVars>
          <dgm:bulletEnabled val="1"/>
        </dgm:presLayoutVars>
      </dgm:prSet>
      <dgm:spPr/>
    </dgm:pt>
    <dgm:pt modelId="{7F2F3957-56D6-48D9-850C-2B819E36512D}" type="pres">
      <dgm:prSet presAssocID="{EB5E3AB2-C1E5-4019-AA26-D0AFF47CEE85}" presName="spNode" presStyleCnt="0"/>
      <dgm:spPr/>
    </dgm:pt>
    <dgm:pt modelId="{544626C7-5085-4DCD-90D6-57CB033A11E6}" type="pres">
      <dgm:prSet presAssocID="{C1A6FC36-D1CC-4B63-980E-6424CAEE818C}" presName="sibTrans" presStyleLbl="sibTrans1D1" presStyleIdx="0" presStyleCnt="5"/>
      <dgm:spPr/>
    </dgm:pt>
    <dgm:pt modelId="{652A84F7-78CF-4FED-9C5D-E9011BF5A125}" type="pres">
      <dgm:prSet presAssocID="{81FFAC99-11AC-41B4-AE85-E2D614250199}" presName="node" presStyleLbl="node1" presStyleIdx="1" presStyleCnt="5" custScaleX="257696" custScaleY="121223" custRadScaleRad="110357" custRadScaleInc="-12003">
        <dgm:presLayoutVars>
          <dgm:bulletEnabled val="1"/>
        </dgm:presLayoutVars>
      </dgm:prSet>
      <dgm:spPr/>
    </dgm:pt>
    <dgm:pt modelId="{C4A08A88-421A-4B38-8080-A17F13D492DB}" type="pres">
      <dgm:prSet presAssocID="{81FFAC99-11AC-41B4-AE85-E2D614250199}" presName="spNode" presStyleCnt="0"/>
      <dgm:spPr/>
    </dgm:pt>
    <dgm:pt modelId="{08EB9C7E-16B5-47DD-A9A2-5FDADAB85C43}" type="pres">
      <dgm:prSet presAssocID="{6207739B-A17A-4D94-8165-C1AF6E59580D}" presName="sibTrans" presStyleLbl="sibTrans1D1" presStyleIdx="1" presStyleCnt="5"/>
      <dgm:spPr/>
    </dgm:pt>
    <dgm:pt modelId="{380DA3C1-5720-4576-9F0D-FFD95D675FDC}" type="pres">
      <dgm:prSet presAssocID="{57F141B4-0346-4C08-AB6E-DCD941D49350}" presName="node" presStyleLbl="node1" presStyleIdx="2" presStyleCnt="5" custScaleX="187625" custRadScaleRad="108200" custRadScaleInc="-140781">
        <dgm:presLayoutVars>
          <dgm:bulletEnabled val="1"/>
        </dgm:presLayoutVars>
      </dgm:prSet>
      <dgm:spPr/>
    </dgm:pt>
    <dgm:pt modelId="{8580C250-8118-4975-88C0-E98EEE8195FC}" type="pres">
      <dgm:prSet presAssocID="{57F141B4-0346-4C08-AB6E-DCD941D49350}" presName="spNode" presStyleCnt="0"/>
      <dgm:spPr/>
    </dgm:pt>
    <dgm:pt modelId="{AD4764EE-BD26-4CB7-B79D-C6506FBA510D}" type="pres">
      <dgm:prSet presAssocID="{28DDD834-CF04-40C2-A427-AD48F18199FD}" presName="sibTrans" presStyleLbl="sibTrans1D1" presStyleIdx="2" presStyleCnt="5"/>
      <dgm:spPr/>
    </dgm:pt>
    <dgm:pt modelId="{DC8A5413-3AC9-42B5-95F3-21B76915BB28}" type="pres">
      <dgm:prSet presAssocID="{1FF14836-7908-4EC8-BF22-C3C986D5E3B6}" presName="node" presStyleLbl="node1" presStyleIdx="3" presStyleCnt="5" custScaleX="179061" custRadScaleRad="97555" custRadScaleInc="4376">
        <dgm:presLayoutVars>
          <dgm:bulletEnabled val="1"/>
        </dgm:presLayoutVars>
      </dgm:prSet>
      <dgm:spPr/>
    </dgm:pt>
    <dgm:pt modelId="{1FB89351-FD66-4FDF-9836-90FF51C7FF49}" type="pres">
      <dgm:prSet presAssocID="{1FF14836-7908-4EC8-BF22-C3C986D5E3B6}" presName="spNode" presStyleCnt="0"/>
      <dgm:spPr/>
    </dgm:pt>
    <dgm:pt modelId="{8253FE8F-4755-41F8-BB4E-15DFECE18BB7}" type="pres">
      <dgm:prSet presAssocID="{62FC5775-9CE6-4A68-9350-28D75A00DCFE}" presName="sibTrans" presStyleLbl="sibTrans1D1" presStyleIdx="3" presStyleCnt="5"/>
      <dgm:spPr/>
    </dgm:pt>
    <dgm:pt modelId="{80DF6333-AD3A-44D9-B2F3-0BEF8057E24D}" type="pres">
      <dgm:prSet presAssocID="{7F5457E3-AC75-4D49-AEA0-7164312E32E0}" presName="node" presStyleLbl="node1" presStyleIdx="4" presStyleCnt="5" custScaleX="229621" custRadScaleRad="102435" custRadScaleInc="-61871">
        <dgm:presLayoutVars>
          <dgm:bulletEnabled val="1"/>
        </dgm:presLayoutVars>
      </dgm:prSet>
      <dgm:spPr/>
    </dgm:pt>
    <dgm:pt modelId="{0B1CE42F-5659-42BD-ACCF-55B864A1ECF2}" type="pres">
      <dgm:prSet presAssocID="{7F5457E3-AC75-4D49-AEA0-7164312E32E0}" presName="spNode" presStyleCnt="0"/>
      <dgm:spPr/>
    </dgm:pt>
    <dgm:pt modelId="{1ABE8842-2288-412F-A559-D9FE6C149ADB}" type="pres">
      <dgm:prSet presAssocID="{8884BDB8-1F40-4102-8E4A-DA2D110BB6AE}" presName="sibTrans" presStyleLbl="sibTrans1D1" presStyleIdx="4" presStyleCnt="5"/>
      <dgm:spPr/>
    </dgm:pt>
  </dgm:ptLst>
  <dgm:cxnLst>
    <dgm:cxn modelId="{8FD76206-2486-4B17-A913-E87F9E442A6D}" type="presOf" srcId="{1FF14836-7908-4EC8-BF22-C3C986D5E3B6}" destId="{DC8A5413-3AC9-42B5-95F3-21B76915BB28}" srcOrd="0" destOrd="0" presId="urn:microsoft.com/office/officeart/2005/8/layout/cycle6"/>
    <dgm:cxn modelId="{29593F07-CA57-4A86-B334-C13F04A21B05}" type="presOf" srcId="{62FC5775-9CE6-4A68-9350-28D75A00DCFE}" destId="{8253FE8F-4755-41F8-BB4E-15DFECE18BB7}" srcOrd="0" destOrd="0" presId="urn:microsoft.com/office/officeart/2005/8/layout/cycle6"/>
    <dgm:cxn modelId="{9AEA6311-1384-423E-89F3-E03755E921EB}" srcId="{F1FAAD3A-06E9-41B0-B319-E39FFDA6F951}" destId="{57F141B4-0346-4C08-AB6E-DCD941D49350}" srcOrd="2" destOrd="0" parTransId="{85C25CC3-EAD4-43A5-BDB2-DA2D37CB0612}" sibTransId="{28DDD834-CF04-40C2-A427-AD48F18199FD}"/>
    <dgm:cxn modelId="{6415C020-E826-4228-926A-DD84B7AB5EE1}" type="presOf" srcId="{81FFAC99-11AC-41B4-AE85-E2D614250199}" destId="{652A84F7-78CF-4FED-9C5D-E9011BF5A125}" srcOrd="0" destOrd="0" presId="urn:microsoft.com/office/officeart/2005/8/layout/cycle6"/>
    <dgm:cxn modelId="{BD3C6544-4ACD-4BC6-B10B-DFFF91E9E190}" srcId="{F1FAAD3A-06E9-41B0-B319-E39FFDA6F951}" destId="{1FF14836-7908-4EC8-BF22-C3C986D5E3B6}" srcOrd="3" destOrd="0" parTransId="{0112A20E-77C4-486F-9C28-B2522437E1F5}" sibTransId="{62FC5775-9CE6-4A68-9350-28D75A00DCFE}"/>
    <dgm:cxn modelId="{C8D89070-7FBE-477B-8076-BE61E22A9F47}" type="presOf" srcId="{F1FAAD3A-06E9-41B0-B319-E39FFDA6F951}" destId="{FF416122-32C4-47A1-B84E-076F1B0F6E11}" srcOrd="0" destOrd="0" presId="urn:microsoft.com/office/officeart/2005/8/layout/cycle6"/>
    <dgm:cxn modelId="{82AE1159-9DEC-4AC9-A908-F4694B3040A3}" srcId="{F1FAAD3A-06E9-41B0-B319-E39FFDA6F951}" destId="{EB5E3AB2-C1E5-4019-AA26-D0AFF47CEE85}" srcOrd="0" destOrd="0" parTransId="{473951B9-E9DE-47D5-BA0A-214AE532DBD1}" sibTransId="{C1A6FC36-D1CC-4B63-980E-6424CAEE818C}"/>
    <dgm:cxn modelId="{2918EE79-2E1C-454F-A3E6-BFD176B2EE81}" type="presOf" srcId="{6207739B-A17A-4D94-8165-C1AF6E59580D}" destId="{08EB9C7E-16B5-47DD-A9A2-5FDADAB85C43}" srcOrd="0" destOrd="0" presId="urn:microsoft.com/office/officeart/2005/8/layout/cycle6"/>
    <dgm:cxn modelId="{47546380-B172-4533-9DDF-7A530DE24693}" type="presOf" srcId="{7F5457E3-AC75-4D49-AEA0-7164312E32E0}" destId="{80DF6333-AD3A-44D9-B2F3-0BEF8057E24D}" srcOrd="0" destOrd="0" presId="urn:microsoft.com/office/officeart/2005/8/layout/cycle6"/>
    <dgm:cxn modelId="{7E0D2787-6105-44ED-A44A-E533B471556A}" type="presOf" srcId="{EB5E3AB2-C1E5-4019-AA26-D0AFF47CEE85}" destId="{A2C87DBD-55AD-44A3-9ED8-D92EEBAB15CA}" srcOrd="0" destOrd="0" presId="urn:microsoft.com/office/officeart/2005/8/layout/cycle6"/>
    <dgm:cxn modelId="{898800B9-6683-4B95-85AE-02C6F4233573}" type="presOf" srcId="{28DDD834-CF04-40C2-A427-AD48F18199FD}" destId="{AD4764EE-BD26-4CB7-B79D-C6506FBA510D}" srcOrd="0" destOrd="0" presId="urn:microsoft.com/office/officeart/2005/8/layout/cycle6"/>
    <dgm:cxn modelId="{96AC38C5-AFE9-4372-B502-C07704105AC7}" type="presOf" srcId="{C1A6FC36-D1CC-4B63-980E-6424CAEE818C}" destId="{544626C7-5085-4DCD-90D6-57CB033A11E6}" srcOrd="0" destOrd="0" presId="urn:microsoft.com/office/officeart/2005/8/layout/cycle6"/>
    <dgm:cxn modelId="{326D3CC9-2765-49E6-BDE3-92F4A8A46E5D}" type="presOf" srcId="{8884BDB8-1F40-4102-8E4A-DA2D110BB6AE}" destId="{1ABE8842-2288-412F-A559-D9FE6C149ADB}" srcOrd="0" destOrd="0" presId="urn:microsoft.com/office/officeart/2005/8/layout/cycle6"/>
    <dgm:cxn modelId="{506628DD-10A0-47AC-AB97-E3B4149A1BBA}" srcId="{F1FAAD3A-06E9-41B0-B319-E39FFDA6F951}" destId="{7F5457E3-AC75-4D49-AEA0-7164312E32E0}" srcOrd="4" destOrd="0" parTransId="{D0672DB7-C536-4A27-BC74-9FDD9F2CF9DF}" sibTransId="{8884BDB8-1F40-4102-8E4A-DA2D110BB6AE}"/>
    <dgm:cxn modelId="{ED790ADF-6E96-49D1-BADC-A4682A9DDF95}" srcId="{F1FAAD3A-06E9-41B0-B319-E39FFDA6F951}" destId="{81FFAC99-11AC-41B4-AE85-E2D614250199}" srcOrd="1" destOrd="0" parTransId="{767F7E5A-10EB-4408-A716-B54179BE3098}" sibTransId="{6207739B-A17A-4D94-8165-C1AF6E59580D}"/>
    <dgm:cxn modelId="{4DD29BF2-0D61-4A68-9263-B8CD6149FA13}" type="presOf" srcId="{57F141B4-0346-4C08-AB6E-DCD941D49350}" destId="{380DA3C1-5720-4576-9F0D-FFD95D675FDC}" srcOrd="0" destOrd="0" presId="urn:microsoft.com/office/officeart/2005/8/layout/cycle6"/>
    <dgm:cxn modelId="{AED86241-F297-4242-8C85-A5755925DED7}" type="presParOf" srcId="{FF416122-32C4-47A1-B84E-076F1B0F6E11}" destId="{A2C87DBD-55AD-44A3-9ED8-D92EEBAB15CA}" srcOrd="0" destOrd="0" presId="urn:microsoft.com/office/officeart/2005/8/layout/cycle6"/>
    <dgm:cxn modelId="{078971FD-492F-4375-861E-05DF1ABB368B}" type="presParOf" srcId="{FF416122-32C4-47A1-B84E-076F1B0F6E11}" destId="{7F2F3957-56D6-48D9-850C-2B819E36512D}" srcOrd="1" destOrd="0" presId="urn:microsoft.com/office/officeart/2005/8/layout/cycle6"/>
    <dgm:cxn modelId="{771B57DF-8E37-4286-8528-B9B11A9110A0}" type="presParOf" srcId="{FF416122-32C4-47A1-B84E-076F1B0F6E11}" destId="{544626C7-5085-4DCD-90D6-57CB033A11E6}" srcOrd="2" destOrd="0" presId="urn:microsoft.com/office/officeart/2005/8/layout/cycle6"/>
    <dgm:cxn modelId="{877B7EB9-025B-41ED-9A6E-FCACD3C174A7}" type="presParOf" srcId="{FF416122-32C4-47A1-B84E-076F1B0F6E11}" destId="{652A84F7-78CF-4FED-9C5D-E9011BF5A125}" srcOrd="3" destOrd="0" presId="urn:microsoft.com/office/officeart/2005/8/layout/cycle6"/>
    <dgm:cxn modelId="{D69BB145-9B3D-47EF-9707-15FE36AA448B}" type="presParOf" srcId="{FF416122-32C4-47A1-B84E-076F1B0F6E11}" destId="{C4A08A88-421A-4B38-8080-A17F13D492DB}" srcOrd="4" destOrd="0" presId="urn:microsoft.com/office/officeart/2005/8/layout/cycle6"/>
    <dgm:cxn modelId="{30457D07-2CEB-4945-9384-244BC53AFCDC}" type="presParOf" srcId="{FF416122-32C4-47A1-B84E-076F1B0F6E11}" destId="{08EB9C7E-16B5-47DD-A9A2-5FDADAB85C43}" srcOrd="5" destOrd="0" presId="urn:microsoft.com/office/officeart/2005/8/layout/cycle6"/>
    <dgm:cxn modelId="{214F9B65-E233-4812-A30C-E90D0E1C5025}" type="presParOf" srcId="{FF416122-32C4-47A1-B84E-076F1B0F6E11}" destId="{380DA3C1-5720-4576-9F0D-FFD95D675FDC}" srcOrd="6" destOrd="0" presId="urn:microsoft.com/office/officeart/2005/8/layout/cycle6"/>
    <dgm:cxn modelId="{9D93E533-362A-4382-BE81-FE3292A4BF37}" type="presParOf" srcId="{FF416122-32C4-47A1-B84E-076F1B0F6E11}" destId="{8580C250-8118-4975-88C0-E98EEE8195FC}" srcOrd="7" destOrd="0" presId="urn:microsoft.com/office/officeart/2005/8/layout/cycle6"/>
    <dgm:cxn modelId="{389D2A48-7D2F-4398-9696-3F02F4924230}" type="presParOf" srcId="{FF416122-32C4-47A1-B84E-076F1B0F6E11}" destId="{AD4764EE-BD26-4CB7-B79D-C6506FBA510D}" srcOrd="8" destOrd="0" presId="urn:microsoft.com/office/officeart/2005/8/layout/cycle6"/>
    <dgm:cxn modelId="{4743AA4A-8BD8-490C-B678-9F3CAE83834D}" type="presParOf" srcId="{FF416122-32C4-47A1-B84E-076F1B0F6E11}" destId="{DC8A5413-3AC9-42B5-95F3-21B76915BB28}" srcOrd="9" destOrd="0" presId="urn:microsoft.com/office/officeart/2005/8/layout/cycle6"/>
    <dgm:cxn modelId="{1618B945-D595-44E0-8714-AA3B6314849D}" type="presParOf" srcId="{FF416122-32C4-47A1-B84E-076F1B0F6E11}" destId="{1FB89351-FD66-4FDF-9836-90FF51C7FF49}" srcOrd="10" destOrd="0" presId="urn:microsoft.com/office/officeart/2005/8/layout/cycle6"/>
    <dgm:cxn modelId="{7715413F-21AD-41A7-9A71-71C53E14A87A}" type="presParOf" srcId="{FF416122-32C4-47A1-B84E-076F1B0F6E11}" destId="{8253FE8F-4755-41F8-BB4E-15DFECE18BB7}" srcOrd="11" destOrd="0" presId="urn:microsoft.com/office/officeart/2005/8/layout/cycle6"/>
    <dgm:cxn modelId="{5504C06C-2B95-406C-8361-2CD1346BE8CA}" type="presParOf" srcId="{FF416122-32C4-47A1-B84E-076F1B0F6E11}" destId="{80DF6333-AD3A-44D9-B2F3-0BEF8057E24D}" srcOrd="12" destOrd="0" presId="urn:microsoft.com/office/officeart/2005/8/layout/cycle6"/>
    <dgm:cxn modelId="{24F5A160-A63F-4E63-A58F-706580DA7F86}" type="presParOf" srcId="{FF416122-32C4-47A1-B84E-076F1B0F6E11}" destId="{0B1CE42F-5659-42BD-ACCF-55B864A1ECF2}" srcOrd="13" destOrd="0" presId="urn:microsoft.com/office/officeart/2005/8/layout/cycle6"/>
    <dgm:cxn modelId="{4D878BEF-F31F-4585-89DD-C06A1D067379}" type="presParOf" srcId="{FF416122-32C4-47A1-B84E-076F1B0F6E11}" destId="{1ABE8842-2288-412F-A559-D9FE6C149ADB}" srcOrd="14" destOrd="0" presId="urn:microsoft.com/office/officeart/2005/8/layout/cycle6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9B0126-18D2-4E65-B766-7AA58A990C66}">
      <dsp:nvSpPr>
        <dsp:cNvPr id="0" name=""/>
        <dsp:cNvSpPr/>
      </dsp:nvSpPr>
      <dsp:spPr>
        <a:xfrm>
          <a:off x="0" y="0"/>
          <a:ext cx="10515600" cy="195810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D1E0F9-A8CD-4164-844F-4FB147029E5A}">
      <dsp:nvSpPr>
        <dsp:cNvPr id="0" name=""/>
        <dsp:cNvSpPr/>
      </dsp:nvSpPr>
      <dsp:spPr>
        <a:xfrm>
          <a:off x="315468" y="261080"/>
          <a:ext cx="3088957" cy="1435941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09FC02-9F20-44FC-9869-6CD11966800B}">
      <dsp:nvSpPr>
        <dsp:cNvPr id="0" name=""/>
        <dsp:cNvSpPr/>
      </dsp:nvSpPr>
      <dsp:spPr>
        <a:xfrm rot="10800000">
          <a:off x="315468" y="1958102"/>
          <a:ext cx="3088957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608" tIns="419608" rIns="419608" bIns="419608" numCol="1" spcCol="1270" anchor="t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900" kern="1200" dirty="0"/>
        </a:p>
      </dsp:txBody>
      <dsp:txXfrm rot="10800000">
        <a:off x="389068" y="1958102"/>
        <a:ext cx="2941757" cy="2319635"/>
      </dsp:txXfrm>
    </dsp:sp>
    <dsp:sp modelId="{43B6B35E-4D08-42B9-900F-47F50A49BEBF}">
      <dsp:nvSpPr>
        <dsp:cNvPr id="0" name=""/>
        <dsp:cNvSpPr/>
      </dsp:nvSpPr>
      <dsp:spPr>
        <a:xfrm>
          <a:off x="3713321" y="261080"/>
          <a:ext cx="3088957" cy="1435941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F735B8-0507-4529-9BB4-2BF617BEFECE}">
      <dsp:nvSpPr>
        <dsp:cNvPr id="0" name=""/>
        <dsp:cNvSpPr/>
      </dsp:nvSpPr>
      <dsp:spPr>
        <a:xfrm rot="10800000">
          <a:off x="3713321" y="1958102"/>
          <a:ext cx="3088957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608" tIns="419608" rIns="419608" bIns="419608" numCol="1" spcCol="1270" anchor="t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900" kern="1200"/>
        </a:p>
      </dsp:txBody>
      <dsp:txXfrm rot="10800000">
        <a:off x="3786921" y="1958102"/>
        <a:ext cx="2941757" cy="2319635"/>
      </dsp:txXfrm>
    </dsp:sp>
    <dsp:sp modelId="{CAA6AB5A-4858-4547-BD12-F4415B11519A}">
      <dsp:nvSpPr>
        <dsp:cNvPr id="0" name=""/>
        <dsp:cNvSpPr/>
      </dsp:nvSpPr>
      <dsp:spPr>
        <a:xfrm>
          <a:off x="7111174" y="261080"/>
          <a:ext cx="3088957" cy="1435941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4840BD-1B8B-4298-86D1-C1B418DB015C}">
      <dsp:nvSpPr>
        <dsp:cNvPr id="0" name=""/>
        <dsp:cNvSpPr/>
      </dsp:nvSpPr>
      <dsp:spPr>
        <a:xfrm rot="10800000">
          <a:off x="7111174" y="1958102"/>
          <a:ext cx="3088957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608" tIns="419608" rIns="419608" bIns="419608" numCol="1" spcCol="1270" anchor="t" anchorCtr="0">
          <a:noAutofit/>
        </a:bodyPr>
        <a:lstStyle/>
        <a:p>
          <a:pPr marL="0" lvl="0" indent="0" algn="ctr" defTabSz="2622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900" kern="1200"/>
        </a:p>
      </dsp:txBody>
      <dsp:txXfrm rot="10800000">
        <a:off x="7184774" y="1958102"/>
        <a:ext cx="2941757" cy="23196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C87DBD-55AD-44A3-9ED8-D92EEBAB15CA}">
      <dsp:nvSpPr>
        <dsp:cNvPr id="0" name=""/>
        <dsp:cNvSpPr/>
      </dsp:nvSpPr>
      <dsp:spPr>
        <a:xfrm>
          <a:off x="1235733" y="0"/>
          <a:ext cx="5373531" cy="1283007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Century Schoolbook" panose="02040604050505020304" pitchFamily="18" charset="0"/>
            </a:rPr>
            <a:t>Министерство природных ресурсов и экологии Республики Бурятия – консультационная, информационная, организационная поддержка в организации точек экологического образовательного комплекса «Заповедная история -03»</a:t>
          </a:r>
        </a:p>
      </dsp:txBody>
      <dsp:txXfrm>
        <a:off x="1235733" y="0"/>
        <a:ext cx="5373531" cy="1283007"/>
      </dsp:txXfrm>
    </dsp:sp>
    <dsp:sp modelId="{544626C7-5085-4DCD-90D6-57CB033A11E6}">
      <dsp:nvSpPr>
        <dsp:cNvPr id="0" name=""/>
        <dsp:cNvSpPr/>
      </dsp:nvSpPr>
      <dsp:spPr>
        <a:xfrm>
          <a:off x="2718532" y="547058"/>
          <a:ext cx="5130758" cy="5130758"/>
        </a:xfrm>
        <a:custGeom>
          <a:avLst/>
          <a:gdLst/>
          <a:ahLst/>
          <a:cxnLst/>
          <a:rect l="0" t="0" r="0" b="0"/>
          <a:pathLst>
            <a:path>
              <a:moveTo>
                <a:pt x="3897476" y="372963"/>
              </a:moveTo>
              <a:arcTo wR="2565379" hR="2565379" stAng="18076956" swAng="1039606"/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2A84F7-78CF-4FED-9C5D-E9011BF5A125}">
      <dsp:nvSpPr>
        <dsp:cNvPr id="0" name=""/>
        <dsp:cNvSpPr/>
      </dsp:nvSpPr>
      <dsp:spPr>
        <a:xfrm>
          <a:off x="5119526" y="1422159"/>
          <a:ext cx="5086552" cy="1555300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Century Schoolbook" panose="02040604050505020304" pitchFamily="18" charset="0"/>
            </a:rPr>
            <a:t>Республиканская служба по охране, контролю и регулированию использования объектов животного мира, отнесенных к объектам охоты, контролю и надзору в сфере природопользования (Бурприроднадзор) - консультационная, организационная помощь, в том числе по формированию ботанических зон ООПТ с основными представителями флоры ООПТ</a:t>
          </a:r>
        </a:p>
      </dsp:txBody>
      <dsp:txXfrm>
        <a:off x="5119526" y="1422159"/>
        <a:ext cx="5086552" cy="1555300"/>
      </dsp:txXfrm>
    </dsp:sp>
    <dsp:sp modelId="{08EB9C7E-16B5-47DD-A9A2-5FDADAB85C43}">
      <dsp:nvSpPr>
        <dsp:cNvPr id="0" name=""/>
        <dsp:cNvSpPr/>
      </dsp:nvSpPr>
      <dsp:spPr>
        <a:xfrm>
          <a:off x="2708591" y="390818"/>
          <a:ext cx="5130758" cy="5130758"/>
        </a:xfrm>
        <a:custGeom>
          <a:avLst/>
          <a:gdLst/>
          <a:ahLst/>
          <a:cxnLst/>
          <a:rect l="0" t="0" r="0" b="0"/>
          <a:pathLst>
            <a:path>
              <a:moveTo>
                <a:pt x="5130618" y="2592167"/>
              </a:moveTo>
              <a:arcTo wR="2565379" hR="2565379" stAng="35898" swAng="727229"/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0DA3C1-5720-4576-9F0D-FFD95D675FDC}">
      <dsp:nvSpPr>
        <dsp:cNvPr id="0" name=""/>
        <dsp:cNvSpPr/>
      </dsp:nvSpPr>
      <dsp:spPr>
        <a:xfrm>
          <a:off x="5770737" y="3526396"/>
          <a:ext cx="3703450" cy="1283007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Century Schoolbook" panose="02040604050505020304" pitchFamily="18" charset="0"/>
            </a:rPr>
            <a:t>Издательский дом «</a:t>
          </a:r>
          <a:r>
            <a:rPr lang="ru-RU" sz="1600" kern="1200" dirty="0" err="1">
              <a:latin typeface="Century Schoolbook" panose="02040604050505020304" pitchFamily="18" charset="0"/>
            </a:rPr>
            <a:t>Экос</a:t>
          </a:r>
          <a:r>
            <a:rPr lang="ru-RU" sz="1600" kern="1200" dirty="0">
              <a:latin typeface="Century Schoolbook" panose="02040604050505020304" pitchFamily="18" charset="0"/>
            </a:rPr>
            <a:t>» - информационная поддержка, печать материалов</a:t>
          </a:r>
        </a:p>
      </dsp:txBody>
      <dsp:txXfrm>
        <a:off x="5770737" y="3526396"/>
        <a:ext cx="3703450" cy="1283007"/>
      </dsp:txXfrm>
    </dsp:sp>
    <dsp:sp modelId="{AD4764EE-BD26-4CB7-B79D-C6506FBA510D}">
      <dsp:nvSpPr>
        <dsp:cNvPr id="0" name=""/>
        <dsp:cNvSpPr/>
      </dsp:nvSpPr>
      <dsp:spPr>
        <a:xfrm>
          <a:off x="2777782" y="568151"/>
          <a:ext cx="5130758" cy="5130758"/>
        </a:xfrm>
        <a:custGeom>
          <a:avLst/>
          <a:gdLst/>
          <a:ahLst/>
          <a:cxnLst/>
          <a:rect l="0" t="0" r="0" b="0"/>
          <a:pathLst>
            <a:path>
              <a:moveTo>
                <a:pt x="4493283" y="4257820"/>
              </a:moveTo>
              <a:arcTo wR="2565379" hR="2565379" stAng="2476727" swAng="2982542"/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8A5413-3AC9-42B5-95F3-21B76915BB28}">
      <dsp:nvSpPr>
        <dsp:cNvPr id="0" name=""/>
        <dsp:cNvSpPr/>
      </dsp:nvSpPr>
      <dsp:spPr>
        <a:xfrm>
          <a:off x="1742567" y="4564756"/>
          <a:ext cx="3534409" cy="1283007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Century Schoolbook" panose="02040604050505020304" pitchFamily="18" charset="0"/>
            </a:rPr>
            <a:t>ФГБУ «Государственный природный заповедник «</a:t>
          </a:r>
          <a:r>
            <a:rPr lang="ru-RU" sz="1600" kern="1200" dirty="0" err="1">
              <a:latin typeface="Century Schoolbook" panose="02040604050505020304" pitchFamily="18" charset="0"/>
            </a:rPr>
            <a:t>Джергинский</a:t>
          </a:r>
          <a:r>
            <a:rPr lang="ru-RU" sz="1600" kern="1200" dirty="0">
              <a:latin typeface="Century Schoolbook" panose="02040604050505020304" pitchFamily="18" charset="0"/>
            </a:rPr>
            <a:t>» -  наполнение аншлагов, строительство беседки</a:t>
          </a:r>
        </a:p>
      </dsp:txBody>
      <dsp:txXfrm>
        <a:off x="1742567" y="4564756"/>
        <a:ext cx="3534409" cy="1283007"/>
      </dsp:txXfrm>
    </dsp:sp>
    <dsp:sp modelId="{8253FE8F-4755-41F8-BB4E-15DFECE18BB7}">
      <dsp:nvSpPr>
        <dsp:cNvPr id="0" name=""/>
        <dsp:cNvSpPr/>
      </dsp:nvSpPr>
      <dsp:spPr>
        <a:xfrm>
          <a:off x="2311641" y="347648"/>
          <a:ext cx="5130758" cy="5130758"/>
        </a:xfrm>
        <a:custGeom>
          <a:avLst/>
          <a:gdLst/>
          <a:ahLst/>
          <a:cxnLst/>
          <a:rect l="0" t="0" r="0" b="0"/>
          <a:pathLst>
            <a:path>
              <a:moveTo>
                <a:pt x="596172" y="4209579"/>
              </a:moveTo>
              <a:arcTo wR="2565379" hR="2565379" stAng="8408378" swAng="1298237"/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DF6333-AD3A-44D9-B2F3-0BEF8057E24D}">
      <dsp:nvSpPr>
        <dsp:cNvPr id="0" name=""/>
        <dsp:cNvSpPr/>
      </dsp:nvSpPr>
      <dsp:spPr>
        <a:xfrm>
          <a:off x="127590" y="2422923"/>
          <a:ext cx="4532392" cy="1283007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>
              <a:latin typeface="Century Schoolbook" panose="02040604050505020304" pitchFamily="18" charset="0"/>
            </a:rPr>
            <a:t>ГАУК РБ «Музей природы Республики Бурятия» - консультационная, информационная, организационная поддержка</a:t>
          </a:r>
        </a:p>
      </dsp:txBody>
      <dsp:txXfrm>
        <a:off x="127590" y="2422923"/>
        <a:ext cx="4532392" cy="1283007"/>
      </dsp:txXfrm>
    </dsp:sp>
    <dsp:sp modelId="{1ABE8842-2288-412F-A559-D9FE6C149ADB}">
      <dsp:nvSpPr>
        <dsp:cNvPr id="0" name=""/>
        <dsp:cNvSpPr/>
      </dsp:nvSpPr>
      <dsp:spPr>
        <a:xfrm>
          <a:off x="2477380" y="265956"/>
          <a:ext cx="5130758" cy="5130758"/>
        </a:xfrm>
        <a:custGeom>
          <a:avLst/>
          <a:gdLst/>
          <a:ahLst/>
          <a:cxnLst/>
          <a:rect l="0" t="0" r="0" b="0"/>
          <a:pathLst>
            <a:path>
              <a:moveTo>
                <a:pt x="34721" y="2144732"/>
              </a:moveTo>
              <a:arcTo wR="2565379" hR="2565379" stAng="11366246" swAng="1644605"/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250B1A-7A34-4735-A702-45898842AD4E}" type="datetimeFigureOut">
              <a:rPr lang="ru-RU" smtClean="0"/>
              <a:pPr/>
              <a:t>09.03.2025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7A441B-907B-49F0-BE75-2FB922FED9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894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441B-907B-49F0-BE75-2FB922FED97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614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441B-907B-49F0-BE75-2FB922FED97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614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9F9499C-442D-5F40-9D72-31D80657AFF8}" type="datetime1">
              <a:rPr lang="ru-RU"/>
              <a:pPr>
                <a:defRPr/>
              </a:pPr>
              <a:t>09.03.2025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C2D08AC-C0D9-3B4E-A815-1FA1B9B4C8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E39F4F5-6250-E049-A77B-851482F97B92}" type="datetime1">
              <a:rPr lang="ru-RU"/>
              <a:pPr>
                <a:defRPr/>
              </a:pPr>
              <a:t>09.03.2025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C2D08AC-C0D9-3B4E-A815-1FA1B9B4C8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4CAE21A-B5FA-964F-9901-19C0A61529CF}" type="datetime1">
              <a:rPr lang="ru-RU"/>
              <a:pPr>
                <a:defRPr/>
              </a:pPr>
              <a:t>09.03.2025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C2D08AC-C0D9-3B4E-A815-1FA1B9B4C8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B56326F-B1B0-0A4C-A7CD-0057159035F5}" type="datetime1">
              <a:rPr lang="ru-RU"/>
              <a:pPr>
                <a:defRPr/>
              </a:pPr>
              <a:t>09.03.2025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C2D08AC-C0D9-3B4E-A815-1FA1B9B4C8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5090B5C-91EC-B54B-8119-1065E1E1CF8D}" type="datetime1">
              <a:rPr lang="ru-RU"/>
              <a:pPr>
                <a:defRPr/>
              </a:pPr>
              <a:t>09.03.2025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C2D08AC-C0D9-3B4E-A815-1FA1B9B4C8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DA71B59-5B0C-064E-A34B-D713775C2882}" type="datetime1">
              <a:rPr lang="ru-RU"/>
              <a:pPr>
                <a:defRPr/>
              </a:pPr>
              <a:t>09.03.2025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C2D08AC-C0D9-3B4E-A815-1FA1B9B4C8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90176FF-827A-5340-ADAA-3C4343CF6093}" type="datetime1">
              <a:rPr lang="ru-RU"/>
              <a:pPr>
                <a:defRPr/>
              </a:pPr>
              <a:t>09.03.2025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C2D08AC-C0D9-3B4E-A815-1FA1B9B4C8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237047-BEAA-3940-96EF-4B38993A599D}" type="datetime1">
              <a:rPr lang="ru-RU"/>
              <a:pPr>
                <a:defRPr/>
              </a:pPr>
              <a:t>09.03.2025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C2D08AC-C0D9-3B4E-A815-1FA1B9B4C8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EFF17D6-D1BE-984E-A443-FE058B3B1D62}" type="datetime1">
              <a:rPr lang="ru-RU"/>
              <a:pPr>
                <a:defRPr/>
              </a:pPr>
              <a:t>09.03.2025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C2D08AC-C0D9-3B4E-A815-1FA1B9B4C8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5486641-8C1E-0747-BD15-121BBCFF2955}" type="datetime1">
              <a:rPr lang="ru-RU"/>
              <a:pPr>
                <a:defRPr/>
              </a:pPr>
              <a:t>09.03.2025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C2D08AC-C0D9-3B4E-A815-1FA1B9B4C8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18F5F95-870B-BC4A-AE12-3B72C78DC514}" type="datetime1">
              <a:rPr lang="ru-RU"/>
              <a:pPr>
                <a:defRPr/>
              </a:pPr>
              <a:t>09.03.2025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C2D08AC-C0D9-3B4E-A815-1FA1B9B4C8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1FCD570-0CC8-4546-9247-722EF58EDA73}" type="datetime1">
              <a:rPr lang="ru-RU"/>
              <a:pPr>
                <a:defRPr/>
              </a:pPr>
              <a:t>09.03.2025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2D08AC-C0D9-3B4E-A815-1FA1B9B4C8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16.png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601727" y="756409"/>
            <a:ext cx="5480418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200" b="1" dirty="0">
                <a:latin typeface="Arial"/>
                <a:cs typeface="Arial"/>
              </a:rPr>
              <a:t>«Лучший проект по сохранению растений»</a:t>
            </a:r>
          </a:p>
        </p:txBody>
      </p:sp>
      <p:sp>
        <p:nvSpPr>
          <p:cNvPr id="9" name="TextBox 8"/>
          <p:cNvSpPr txBox="1"/>
          <p:nvPr/>
        </p:nvSpPr>
        <p:spPr bwMode="auto">
          <a:xfrm>
            <a:off x="601727" y="2812148"/>
            <a:ext cx="3901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Arial"/>
                <a:cs typeface="Arial"/>
              </a:rPr>
              <a:t>Республика Бурятия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 bwMode="auto">
          <a:xfrm>
            <a:off x="601726" y="1657548"/>
            <a:ext cx="574365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 b="1" dirty="0">
                <a:solidFill>
                  <a:srgbClr val="008000"/>
                </a:solidFill>
                <a:latin typeface="Arial"/>
                <a:cs typeface="Arial"/>
              </a:rPr>
              <a:t>«Заповедная Бурятия-03: учусь беречь»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 bwMode="auto">
          <a:xfrm>
            <a:off x="616017" y="284922"/>
            <a:ext cx="321303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 b="1">
                <a:latin typeface="Arial"/>
                <a:cs typeface="Arial"/>
              </a:rPr>
              <a:t>Содержание</a:t>
            </a:r>
            <a:endParaRPr/>
          </a:p>
        </p:txBody>
      </p:sp>
      <p:sp>
        <p:nvSpPr>
          <p:cNvPr id="12" name="Номер слайда 8"/>
          <p:cNvSpPr>
            <a:spLocks noGrp="1"/>
          </p:cNvSpPr>
          <p:nvPr>
            <p:ph type="sldNum" sz="quarter" idx="12"/>
          </p:nvPr>
        </p:nvSpPr>
        <p:spPr bwMode="auto">
          <a:xfrm>
            <a:off x="9024940" y="6356350"/>
            <a:ext cx="2743200" cy="365125"/>
          </a:xfrm>
        </p:spPr>
        <p:txBody>
          <a:bodyPr/>
          <a:lstStyle/>
          <a:p>
            <a:pPr>
              <a:defRPr/>
            </a:pPr>
            <a:fld id="{8C2D08AC-C0D9-3B4E-A815-1FA1B9B4C879}" type="slidenum">
              <a:rPr lang="ru-RU">
                <a:solidFill>
                  <a:schemeClr val="bg1"/>
                </a:solidFill>
              </a:rPr>
              <a:pPr>
                <a:defRPr/>
              </a:pPr>
              <a:t>2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1224195" y="1570357"/>
            <a:ext cx="30852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latin typeface="Arial"/>
                <a:cs typeface="Arial"/>
              </a:rPr>
              <a:t>Актуальность проекта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635365" y="1572855"/>
            <a:ext cx="488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 bwMode="auto">
          <a:xfrm>
            <a:off x="1209204" y="2112499"/>
            <a:ext cx="4232944" cy="366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8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Общая концепция проекта 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620375" y="2114998"/>
            <a:ext cx="488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 bwMode="auto">
          <a:xfrm>
            <a:off x="1211702" y="2654642"/>
            <a:ext cx="4130921" cy="701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Цели и задачи проекта</a:t>
            </a:r>
            <a:endParaRPr sz="2000" b="1">
              <a:latin typeface="Arial"/>
              <a:cs typeface="Arial"/>
            </a:endParaRPr>
          </a:p>
          <a:p>
            <a:pPr>
              <a:defRPr/>
            </a:pPr>
            <a:endParaRPr lang="ru-RU" sz="2000" b="1"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622873" y="2657141"/>
            <a:ext cx="488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05</a:t>
            </a:r>
          </a:p>
        </p:txBody>
      </p:sp>
      <p:sp>
        <p:nvSpPr>
          <p:cNvPr id="21" name="TextBox 20"/>
          <p:cNvSpPr txBox="1"/>
          <p:nvPr/>
        </p:nvSpPr>
        <p:spPr bwMode="auto">
          <a:xfrm>
            <a:off x="1209204" y="3189160"/>
            <a:ext cx="42322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latin typeface="Arial"/>
                <a:cs typeface="Arial"/>
              </a:rPr>
              <a:t>Механизм реализации проекта</a:t>
            </a:r>
            <a:endParaRPr/>
          </a:p>
        </p:txBody>
      </p:sp>
      <p:sp>
        <p:nvSpPr>
          <p:cNvPr id="22" name="TextBox 21"/>
          <p:cNvSpPr txBox="1"/>
          <p:nvPr/>
        </p:nvSpPr>
        <p:spPr bwMode="auto">
          <a:xfrm>
            <a:off x="620374" y="3191658"/>
            <a:ext cx="488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06</a:t>
            </a:r>
          </a:p>
        </p:txBody>
      </p:sp>
      <p:sp>
        <p:nvSpPr>
          <p:cNvPr id="23" name="TextBox 22"/>
          <p:cNvSpPr txBox="1"/>
          <p:nvPr/>
        </p:nvSpPr>
        <p:spPr bwMode="auto">
          <a:xfrm>
            <a:off x="1209205" y="3741108"/>
            <a:ext cx="65496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latin typeface="Arial"/>
                <a:cs typeface="Arial"/>
              </a:rPr>
              <a:t>Ожидаемые результаты от реализации проекта</a:t>
            </a:r>
          </a:p>
        </p:txBody>
      </p:sp>
      <p:sp>
        <p:nvSpPr>
          <p:cNvPr id="24" name="TextBox 23"/>
          <p:cNvSpPr txBox="1"/>
          <p:nvPr/>
        </p:nvSpPr>
        <p:spPr bwMode="auto">
          <a:xfrm>
            <a:off x="620375" y="3743606"/>
            <a:ext cx="488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>
                <a:solidFill>
                  <a:schemeClr val="accent6">
                    <a:lumMod val="50000"/>
                  </a:schemeClr>
                </a:solidFill>
                <a:latin typeface="Arial"/>
                <a:cs typeface="Arial"/>
              </a:rPr>
              <a:t>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616017" y="284922"/>
            <a:ext cx="354164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 b="1" dirty="0">
                <a:latin typeface="Arial"/>
                <a:cs typeface="Arial"/>
              </a:rPr>
              <a:t>Актуальность</a:t>
            </a:r>
            <a:endParaRPr dirty="0"/>
          </a:p>
        </p:txBody>
      </p:sp>
      <p:sp>
        <p:nvSpPr>
          <p:cNvPr id="14" name="Номер слайда 8"/>
          <p:cNvSpPr>
            <a:spLocks noGrp="1"/>
          </p:cNvSpPr>
          <p:nvPr>
            <p:ph type="sldNum" sz="quarter" idx="12"/>
          </p:nvPr>
        </p:nvSpPr>
        <p:spPr bwMode="auto">
          <a:xfrm>
            <a:off x="9024940" y="6356350"/>
            <a:ext cx="2743200" cy="365125"/>
          </a:xfrm>
        </p:spPr>
        <p:txBody>
          <a:bodyPr/>
          <a:lstStyle/>
          <a:p>
            <a:pPr>
              <a:defRPr/>
            </a:pPr>
            <a:fld id="{8C2D08AC-C0D9-3B4E-A815-1FA1B9B4C879}" type="slidenum">
              <a:rPr lang="ru-RU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74428" y="1233377"/>
            <a:ext cx="8112641" cy="5369442"/>
          </a:xfrm>
          <a:prstGeom prst="roundRect">
            <a:avLst>
              <a:gd name="adj" fmla="val 16667"/>
            </a:avLst>
          </a:prstGeom>
          <a:solidFill>
            <a:srgbClr val="0E6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endParaRPr lang="ru-RU" dirty="0">
              <a:latin typeface="Arial"/>
              <a:cs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r="34192"/>
          <a:stretch/>
        </p:blipFill>
        <p:spPr>
          <a:xfrm>
            <a:off x="8261497" y="1548126"/>
            <a:ext cx="3851394" cy="4671699"/>
          </a:xfrm>
          <a:prstGeom prst="round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71703" y="138466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866498" y="175399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292" y="4618054"/>
            <a:ext cx="2515857" cy="141726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5155" y="4618054"/>
            <a:ext cx="2515857" cy="188689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8018" y="4618054"/>
            <a:ext cx="2125899" cy="141726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-5496" y="1384663"/>
            <a:ext cx="832631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Century Schoolbook" panose="02040604050505020304" pitchFamily="18" charset="0"/>
                <a:cs typeface="Times New Roman" panose="02020603050405020304" pitchFamily="18" charset="0"/>
              </a:rPr>
              <a:t>История заповедного дела Российской Федерации  </a:t>
            </a:r>
          </a:p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Century Schoolbook" panose="02040604050505020304" pitchFamily="18" charset="0"/>
                <a:cs typeface="Times New Roman" panose="02020603050405020304" pitchFamily="18" charset="0"/>
              </a:rPr>
              <a:t> начинается с Республики Бурятия. </a:t>
            </a:r>
          </a:p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Century Schoolbook" panose="02040604050505020304" pitchFamily="18" charset="0"/>
                <a:cs typeface="Times New Roman" panose="02020603050405020304" pitchFamily="18" charset="0"/>
              </a:rPr>
              <a:t>Именно здесь в 1916-1917 гг.  был основан </a:t>
            </a:r>
            <a:r>
              <a:rPr lang="ru-RU" dirty="0" err="1">
                <a:solidFill>
                  <a:schemeClr val="bg1"/>
                </a:solidFill>
                <a:latin typeface="Century Schoolbook" panose="02040604050505020304" pitchFamily="18" charset="0"/>
                <a:cs typeface="Times New Roman" panose="02020603050405020304" pitchFamily="18" charset="0"/>
              </a:rPr>
              <a:t>Баргузинский</a:t>
            </a:r>
            <a:r>
              <a:rPr lang="ru-RU" dirty="0">
                <a:solidFill>
                  <a:schemeClr val="bg1"/>
                </a:solidFill>
                <a:latin typeface="Century Schoolbook" panose="02040604050505020304" pitchFamily="18" charset="0"/>
                <a:cs typeface="Times New Roman" panose="02020603050405020304" pitchFamily="18" charset="0"/>
              </a:rPr>
              <a:t> заповедник </a:t>
            </a:r>
          </a:p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Century Schoolbook" panose="02040604050505020304" pitchFamily="18" charset="0"/>
                <a:cs typeface="Times New Roman" panose="02020603050405020304" pitchFamily="18" charset="0"/>
              </a:rPr>
              <a:t>для восстановления численности практически исчезнувшего </a:t>
            </a:r>
          </a:p>
          <a:p>
            <a:pPr algn="ctr">
              <a:defRPr/>
            </a:pPr>
            <a:r>
              <a:rPr lang="ru-RU" dirty="0" err="1">
                <a:solidFill>
                  <a:schemeClr val="bg1"/>
                </a:solidFill>
                <a:latin typeface="Century Schoolbook" panose="02040604050505020304" pitchFamily="18" charset="0"/>
                <a:cs typeface="Times New Roman" panose="02020603050405020304" pitchFamily="18" charset="0"/>
              </a:rPr>
              <a:t>баргузинского</a:t>
            </a:r>
            <a:r>
              <a:rPr lang="ru-RU" dirty="0">
                <a:solidFill>
                  <a:schemeClr val="bg1"/>
                </a:solidFill>
                <a:latin typeface="Century Schoolbook" panose="02040604050505020304" pitchFamily="18" charset="0"/>
                <a:cs typeface="Times New Roman" panose="02020603050405020304" pitchFamily="18" charset="0"/>
              </a:rPr>
              <a:t> соболя. Популяция соболя сегодня восстановлена, </a:t>
            </a:r>
          </a:p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Century Schoolbook" panose="02040604050505020304" pitchFamily="18" charset="0"/>
                <a:cs typeface="Times New Roman" panose="02020603050405020304" pitchFamily="18" charset="0"/>
              </a:rPr>
              <a:t>но с каждым годом в  Бурятии пополняется список растений, </a:t>
            </a:r>
          </a:p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Century Schoolbook" panose="02040604050505020304" pitchFamily="18" charset="0"/>
                <a:cs typeface="Times New Roman" panose="02020603050405020304" pitchFamily="18" charset="0"/>
              </a:rPr>
              <a:t>включаемых в Красную Книгу республики: редких, </a:t>
            </a:r>
          </a:p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Century Schoolbook" panose="02040604050505020304" pitchFamily="18" charset="0"/>
                <a:cs typeface="Times New Roman" panose="02020603050405020304" pitchFamily="18" charset="0"/>
              </a:rPr>
              <a:t>сокращающихся в численности, находящихся под угрозой исчезновения, </a:t>
            </a:r>
          </a:p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Century Schoolbook" panose="02040604050505020304" pitchFamily="18" charset="0"/>
                <a:cs typeface="Times New Roman" panose="02020603050405020304" pitchFamily="18" charset="0"/>
              </a:rPr>
              <a:t>исчезнувших полностью. Данная тенденция развития флористического </a:t>
            </a:r>
          </a:p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Century Schoolbook" panose="02040604050505020304" pitchFamily="18" charset="0"/>
                <a:cs typeface="Times New Roman" panose="02020603050405020304" pitchFamily="18" charset="0"/>
              </a:rPr>
              <a:t>состава Байкальского региона ставит под угрозу всю его экосистему, </a:t>
            </a:r>
          </a:p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Century Schoolbook" panose="02040604050505020304" pitchFamily="18" charset="0"/>
                <a:cs typeface="Times New Roman" panose="02020603050405020304" pitchFamily="18" charset="0"/>
              </a:rPr>
              <a:t>нарушает экологическое равновесие.</a:t>
            </a:r>
          </a:p>
          <a:p>
            <a:pPr algn="ctr"/>
            <a:endParaRPr lang="ru-RU" dirty="0">
              <a:solidFill>
                <a:schemeClr val="bg1"/>
              </a:solidFill>
              <a:latin typeface="Century Schoolbook" panose="020406040505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616016" y="284922"/>
            <a:ext cx="441318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 b="1" dirty="0">
                <a:latin typeface="Arial"/>
                <a:cs typeface="Arial"/>
              </a:rPr>
              <a:t>Общая концепция</a:t>
            </a:r>
            <a:endParaRPr dirty="0"/>
          </a:p>
        </p:txBody>
      </p:sp>
      <p:sp>
        <p:nvSpPr>
          <p:cNvPr id="10" name="Номер слайда 8"/>
          <p:cNvSpPr>
            <a:spLocks noGrp="1"/>
          </p:cNvSpPr>
          <p:nvPr>
            <p:ph type="sldNum" sz="quarter" idx="12"/>
          </p:nvPr>
        </p:nvSpPr>
        <p:spPr bwMode="auto">
          <a:xfrm>
            <a:off x="9024940" y="6356350"/>
            <a:ext cx="2743200" cy="365125"/>
          </a:xfrm>
        </p:spPr>
        <p:txBody>
          <a:bodyPr/>
          <a:lstStyle/>
          <a:p>
            <a:pPr>
              <a:defRPr/>
            </a:pPr>
            <a:fld id="{8C2D08AC-C0D9-3B4E-A815-1FA1B9B4C879}" type="slidenum">
              <a:rPr lang="ru-RU"/>
              <a:pPr>
                <a:defRPr/>
              </a:pPr>
              <a:t>4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 bwMode="auto">
          <a:xfrm>
            <a:off x="609598" y="3144321"/>
            <a:ext cx="3989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latin typeface="Arial"/>
                <a:cs typeface="Arial"/>
              </a:rPr>
              <a:t>Здесь место для вашего текста</a:t>
            </a: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349880" y="1352550"/>
            <a:ext cx="7519501" cy="5224234"/>
          </a:xfrm>
          <a:prstGeom prst="roundRect">
            <a:avLst>
              <a:gd name="adj" fmla="val 16667"/>
            </a:avLst>
          </a:prstGeom>
          <a:solidFill>
            <a:srgbClr val="0E6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algn="just">
              <a:defRPr/>
            </a:pP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dirty="0">
                <a:latin typeface="Century Schoolbook" panose="02040604050505020304" pitchFamily="18" charset="0"/>
                <a:cs typeface="Times New Roman" panose="02020603050405020304" pitchFamily="18" charset="0"/>
              </a:rPr>
              <a:t>Основная идея проекта – создать экологический учебно-образовательный комплекс «Заповедная история - 03», который  состоит из 3 основных  объектов: беседок – выставочных зон, представляющих федеральные ООПТ региона - Байкальский биосферный заповедник, </a:t>
            </a:r>
            <a:r>
              <a:rPr lang="ru-RU" dirty="0" err="1">
                <a:latin typeface="Century Schoolbook" panose="02040604050505020304" pitchFamily="18" charset="0"/>
                <a:cs typeface="Times New Roman" panose="02020603050405020304" pitchFamily="18" charset="0"/>
              </a:rPr>
              <a:t>Джергинский</a:t>
            </a:r>
            <a:r>
              <a:rPr lang="ru-RU" dirty="0">
                <a:latin typeface="Century Schoolbook" panose="02040604050505020304" pitchFamily="18" charset="0"/>
                <a:cs typeface="Times New Roman" panose="02020603050405020304" pitchFamily="18" charset="0"/>
              </a:rPr>
              <a:t> заповедник, </a:t>
            </a:r>
            <a:r>
              <a:rPr lang="ru-RU" dirty="0" err="1">
                <a:latin typeface="Century Schoolbook" panose="02040604050505020304" pitchFamily="18" charset="0"/>
                <a:cs typeface="Times New Roman" panose="02020603050405020304" pitchFamily="18" charset="0"/>
              </a:rPr>
              <a:t>Баргузинский</a:t>
            </a:r>
            <a:r>
              <a:rPr lang="ru-RU" dirty="0">
                <a:latin typeface="Century Schoolbook" panose="02040604050505020304" pitchFamily="18" charset="0"/>
                <a:cs typeface="Times New Roman" panose="02020603050405020304" pitchFamily="18" charset="0"/>
              </a:rPr>
              <a:t> заповедник. </a:t>
            </a:r>
          </a:p>
          <a:p>
            <a:pPr algn="just">
              <a:defRPr/>
            </a:pPr>
            <a:endParaRPr lang="ru-RU" dirty="0">
              <a:latin typeface="Century Schoolbook" panose="020406040505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dirty="0">
                <a:latin typeface="Century Schoolbook" panose="02040604050505020304" pitchFamily="18" charset="0"/>
                <a:cs typeface="Times New Roman" panose="02020603050405020304" pitchFamily="18" charset="0"/>
              </a:rPr>
              <a:t>Каждая зона-беседка оборудована аншлагами о деятельности ООПТ, интерактивными стендами с информацией об основных представителях флоры и фауны, а также на площади 300 кв. м. высажены растения - основные представители флоры указанных ООПТ</a:t>
            </a:r>
          </a:p>
          <a:p>
            <a:pPr algn="just">
              <a:defRPr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17812" t="11834" r="14908" b="26955"/>
          <a:stretch/>
        </p:blipFill>
        <p:spPr>
          <a:xfrm>
            <a:off x="8136473" y="1152432"/>
            <a:ext cx="3788435" cy="258302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6473" y="3735456"/>
            <a:ext cx="3788435" cy="284132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616017" y="284922"/>
            <a:ext cx="354164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 b="1" dirty="0">
                <a:latin typeface="Arial"/>
                <a:cs typeface="Arial"/>
              </a:rPr>
              <a:t>Цели и задачи</a:t>
            </a:r>
            <a:endParaRPr dirty="0"/>
          </a:p>
        </p:txBody>
      </p:sp>
      <p:sp>
        <p:nvSpPr>
          <p:cNvPr id="10" name="Номер слайда 8"/>
          <p:cNvSpPr>
            <a:spLocks noGrp="1"/>
          </p:cNvSpPr>
          <p:nvPr>
            <p:ph type="sldNum" sz="quarter" idx="12"/>
          </p:nvPr>
        </p:nvSpPr>
        <p:spPr bwMode="auto">
          <a:xfrm>
            <a:off x="9024940" y="6356350"/>
            <a:ext cx="2743200" cy="365125"/>
          </a:xfrm>
        </p:spPr>
        <p:txBody>
          <a:bodyPr/>
          <a:lstStyle/>
          <a:p>
            <a:pPr>
              <a:defRPr/>
            </a:pPr>
            <a:fld id="{8C2D08AC-C0D9-3B4E-A815-1FA1B9B4C879}" type="slidenum">
              <a:rPr lang="ru-RU"/>
              <a:pPr>
                <a:defRPr/>
              </a:pPr>
              <a:t>5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 bwMode="auto">
          <a:xfrm>
            <a:off x="609598" y="3144321"/>
            <a:ext cx="3989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>
                <a:latin typeface="Arial"/>
                <a:cs typeface="Arial"/>
              </a:rPr>
              <a:t>Здесь место для вашего текста</a:t>
            </a: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85060" y="820452"/>
            <a:ext cx="8047925" cy="6037547"/>
          </a:xfrm>
          <a:prstGeom prst="roundRect">
            <a:avLst>
              <a:gd name="adj" fmla="val 16667"/>
            </a:avLst>
          </a:prstGeom>
          <a:solidFill>
            <a:srgbClr val="0E6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defRPr/>
            </a:pPr>
            <a:r>
              <a:rPr lang="ru-RU" sz="1600" dirty="0">
                <a:latin typeface="Century Schoolbook" panose="02040604050505020304" pitchFamily="18" charset="0"/>
                <a:cs typeface="Arial" panose="020B0604020202020204" pitchFamily="34" charset="0"/>
              </a:rPr>
              <a:t>    </a:t>
            </a:r>
            <a:r>
              <a:rPr lang="ru-RU" sz="1600" b="1" dirty="0">
                <a:latin typeface="Century Schoolbook" panose="02040604050505020304" pitchFamily="18" charset="0"/>
                <a:cs typeface="Arial" panose="020B0604020202020204" pitchFamily="34" charset="0"/>
              </a:rPr>
              <a:t>Цель:</a:t>
            </a:r>
            <a:r>
              <a:rPr lang="ru-RU" sz="1600" dirty="0">
                <a:latin typeface="Century Schoolbook" panose="02040604050505020304" pitchFamily="18" charset="0"/>
                <a:cs typeface="Arial" panose="020B0604020202020204" pitchFamily="34" charset="0"/>
              </a:rPr>
              <a:t> создание экологического учебно-познавательного комплекса «Заповедная история - 03» на территории Ресурсного эколого-биологического центра Республики Бурятия для популяризации деятельности по охране и защиты природы родного края, развития экологического добровольчества школьников, формирования практических навыков по сохранению популяций редких и исчезающих растений республики.   </a:t>
            </a:r>
          </a:p>
          <a:p>
            <a:pPr algn="just">
              <a:defRPr/>
            </a:pPr>
            <a:r>
              <a:rPr lang="ru-RU" sz="1600" b="1" dirty="0">
                <a:latin typeface="Century Schoolbook" panose="02040604050505020304" pitchFamily="18" charset="0"/>
                <a:cs typeface="Arial" panose="020B0604020202020204" pitchFamily="34" charset="0"/>
              </a:rPr>
              <a:t>Задачи:</a:t>
            </a:r>
          </a:p>
          <a:p>
            <a:pPr algn="just">
              <a:defRPr/>
            </a:pPr>
            <a:r>
              <a:rPr lang="ru-RU" sz="1600" dirty="0">
                <a:latin typeface="Century Schoolbook" panose="02040604050505020304" pitchFamily="18" charset="0"/>
                <a:cs typeface="Arial" panose="020B0604020202020204" pitchFamily="34" charset="0"/>
              </a:rPr>
              <a:t>1.Создание визит-центра  (</a:t>
            </a:r>
            <a:r>
              <a:rPr lang="ru-RU" sz="1600" dirty="0" err="1">
                <a:latin typeface="Century Schoolbook" panose="02040604050505020304" pitchFamily="18" charset="0"/>
                <a:cs typeface="Arial" panose="020B0604020202020204" pitchFamily="34" charset="0"/>
              </a:rPr>
              <a:t>тизера</a:t>
            </a:r>
            <a:r>
              <a:rPr lang="ru-RU" sz="1600" dirty="0">
                <a:latin typeface="Century Schoolbook" panose="02040604050505020304" pitchFamily="18" charset="0"/>
                <a:cs typeface="Arial" panose="020B0604020202020204" pitchFamily="34" charset="0"/>
              </a:rPr>
              <a:t>*) федеральных ООПТ на территории ГБУ ДО «Ресурсный эколого-биологический центр РБ»; </a:t>
            </a:r>
          </a:p>
          <a:p>
            <a:pPr algn="just">
              <a:defRPr/>
            </a:pPr>
            <a:r>
              <a:rPr lang="ru-RU" sz="1600" dirty="0">
                <a:latin typeface="Century Schoolbook" panose="02040604050505020304" pitchFamily="18" charset="0"/>
                <a:cs typeface="Arial" panose="020B0604020202020204" pitchFamily="34" charset="0"/>
              </a:rPr>
              <a:t>2.</a:t>
            </a:r>
            <a:r>
              <a:rPr lang="ru-RU" sz="1600" dirty="0">
                <a:latin typeface="Century Schoolbook" panose="02040604050505020304" pitchFamily="18" charset="0"/>
              </a:rPr>
              <a:t>Интродукция и размножение не менее 300 видов представителей флоры ООПТ, в том числе редких  (Приказ Минприроды Бурятии от 22.11.2021 г. № 460-ПР «О порядке добывания объектов растительного мира….»​)</a:t>
            </a:r>
            <a:endParaRPr lang="ru-RU" sz="1600" dirty="0">
              <a:latin typeface="Century Schoolbook" panose="02040604050505020304" pitchFamily="18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sz="1600" dirty="0">
                <a:latin typeface="Century Schoolbook" panose="02040604050505020304" pitchFamily="18" charset="0"/>
                <a:cs typeface="Arial" panose="020B0604020202020204" pitchFamily="34" charset="0"/>
              </a:rPr>
              <a:t>3.Разработка авторских экологических уроков, посвященных ООПТ региона</a:t>
            </a:r>
          </a:p>
          <a:p>
            <a:pPr algn="just">
              <a:defRPr/>
            </a:pPr>
            <a:r>
              <a:rPr lang="ru-RU" sz="1600" dirty="0">
                <a:latin typeface="Century Schoolbook" panose="02040604050505020304" pitchFamily="18" charset="0"/>
                <a:cs typeface="Arial" panose="020B0604020202020204" pitchFamily="34" charset="0"/>
              </a:rPr>
              <a:t>4.Информирование населения об уникальности и необходимости сохранения природы ООПТ федерального значения Республики Бурятия путем взаимодействия со СМИ; </a:t>
            </a:r>
          </a:p>
          <a:p>
            <a:pPr algn="just">
              <a:defRPr/>
            </a:pPr>
            <a:r>
              <a:rPr lang="ru-RU" sz="1600" dirty="0">
                <a:latin typeface="Century Schoolbook" panose="02040604050505020304" pitchFamily="18" charset="0"/>
                <a:cs typeface="Arial" panose="020B0604020202020204" pitchFamily="34" charset="0"/>
              </a:rPr>
              <a:t>5.Развитие добровольческой деятельности школьников путем формирования волонтерских отрядов для работы на ООПТ</a:t>
            </a:r>
          </a:p>
          <a:p>
            <a:pPr algn="ctr">
              <a:defRPr/>
            </a:pPr>
            <a:r>
              <a:rPr lang="ru-RU" sz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  <a:t>* </a:t>
            </a:r>
            <a:r>
              <a:rPr lang="ru-RU" sz="12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  <a:t>Тизер</a:t>
            </a:r>
            <a:r>
              <a:rPr lang="ru-RU" sz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  <a:t> – информационный блок о каком-либо объекте, построенный как загадка, который содержит часть информации, но при этом сам объект полностью не демонстрируется. </a:t>
            </a:r>
            <a:r>
              <a:rPr lang="ru-RU" sz="1200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  <a:t>Тизеры</a:t>
            </a:r>
            <a:r>
              <a:rPr lang="ru-RU" sz="1200" dirty="0">
                <a:solidFill>
                  <a:schemeClr val="accent4">
                    <a:lumMod val="60000"/>
                    <a:lumOff val="40000"/>
                  </a:schemeClr>
                </a:solidFill>
                <a:latin typeface="Century Schoolbook" panose="02040604050505020304" pitchFamily="18" charset="0"/>
                <a:cs typeface="Arial" panose="020B0604020202020204" pitchFamily="34" charset="0"/>
              </a:rPr>
              <a:t> служат для привлечения внимания к чему-либо и являются хорошей методикой для образовательного маркетинга.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9261" y="1393215"/>
            <a:ext cx="3886465" cy="25866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9260" y="3979902"/>
            <a:ext cx="3886465" cy="248818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 bwMode="auto">
          <a:xfrm>
            <a:off x="616016" y="284922"/>
            <a:ext cx="75992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 b="1">
                <a:latin typeface="Arial"/>
                <a:cs typeface="Arial"/>
              </a:rPr>
              <a:t>Механизм реализации проекта</a:t>
            </a:r>
            <a:endParaRPr/>
          </a:p>
        </p:txBody>
      </p:sp>
      <p:sp>
        <p:nvSpPr>
          <p:cNvPr id="12" name="Номер слайда 8"/>
          <p:cNvSpPr>
            <a:spLocks noGrp="1"/>
          </p:cNvSpPr>
          <p:nvPr>
            <p:ph type="sldNum" sz="quarter" idx="12"/>
          </p:nvPr>
        </p:nvSpPr>
        <p:spPr bwMode="auto">
          <a:xfrm>
            <a:off x="9024940" y="6356350"/>
            <a:ext cx="2743200" cy="365125"/>
          </a:xfrm>
        </p:spPr>
        <p:txBody>
          <a:bodyPr/>
          <a:lstStyle/>
          <a:p>
            <a:pPr>
              <a:defRPr/>
            </a:pPr>
            <a:fld id="{8C2D08AC-C0D9-3B4E-A815-1FA1B9B4C879}" type="slidenum">
              <a:rPr lang="ru-RU"/>
              <a:pPr>
                <a:defRPr/>
              </a:pPr>
              <a:t>6</a:t>
            </a:fld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590120" y="1250309"/>
            <a:ext cx="10986621" cy="895524"/>
          </a:xfrm>
          <a:prstGeom prst="roundRect">
            <a:avLst>
              <a:gd name="adj" fmla="val 16667"/>
            </a:avLst>
          </a:prstGeom>
          <a:solidFill>
            <a:srgbClr val="0E6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dirty="0">
                <a:latin typeface="Century Schoolbook" panose="02040604050505020304" pitchFamily="18" charset="0"/>
                <a:cs typeface="Arial"/>
              </a:rPr>
              <a:t>Проект реализуется за счет средств Гранта </a:t>
            </a:r>
            <a:r>
              <a:rPr lang="ru-RU" sz="1600" dirty="0" err="1">
                <a:latin typeface="Century Schoolbook" panose="02040604050505020304" pitchFamily="18" charset="0"/>
                <a:cs typeface="Arial"/>
              </a:rPr>
              <a:t>Минобрнауки</a:t>
            </a:r>
            <a:r>
              <a:rPr lang="ru-RU" sz="1600" dirty="0">
                <a:latin typeface="Century Schoolbook" panose="02040604050505020304" pitchFamily="18" charset="0"/>
                <a:cs typeface="Arial"/>
              </a:rPr>
              <a:t> Республики Бурятия (конкурс 2024 г. на  </a:t>
            </a:r>
            <a:r>
              <a:rPr lang="ru-RU" dirty="0">
                <a:latin typeface="Century Schoolbook" panose="02040604050505020304" pitchFamily="18" charset="0"/>
              </a:rPr>
              <a:t>предоставление </a:t>
            </a:r>
            <a:r>
              <a:rPr lang="ru-RU" b="1" dirty="0">
                <a:latin typeface="Century Schoolbook" panose="02040604050505020304" pitchFamily="18" charset="0"/>
              </a:rPr>
              <a:t>грантов</a:t>
            </a:r>
            <a:r>
              <a:rPr lang="ru-RU" dirty="0">
                <a:latin typeface="Century Schoolbook" panose="02040604050505020304" pitchFamily="18" charset="0"/>
              </a:rPr>
              <a:t> в форме субсидий из республиканского бюджета на реализацию социально значимых проектов в области патриотического воспитания</a:t>
            </a:r>
            <a:r>
              <a:rPr lang="ru-RU" sz="1600" dirty="0">
                <a:latin typeface="Century Schoolbook" panose="02040604050505020304" pitchFamily="18" charset="0"/>
                <a:cs typeface="Arial"/>
              </a:rPr>
              <a:t>), сумма гранта 350 000,00 руб. </a:t>
            </a:r>
          </a:p>
        </p:txBody>
      </p:sp>
      <p:cxnSp>
        <p:nvCxnSpPr>
          <p:cNvPr id="11" name="Прямая со стрелкой 10"/>
          <p:cNvCxnSpPr>
            <a:cxnSpLocks/>
          </p:cNvCxnSpPr>
          <p:nvPr/>
        </p:nvCxnSpPr>
        <p:spPr bwMode="auto">
          <a:xfrm flipV="1">
            <a:off x="3581329" y="2986188"/>
            <a:ext cx="834335" cy="2059"/>
          </a:xfrm>
          <a:prstGeom prst="straightConnector1">
            <a:avLst/>
          </a:prstGeom>
          <a:ln w="0">
            <a:solidFill>
              <a:schemeClr val="bg2">
                <a:lumMod val="50000"/>
              </a:schemeClr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 bwMode="auto">
          <a:xfrm>
            <a:off x="8557490" y="2431552"/>
            <a:ext cx="3270354" cy="1109272"/>
          </a:xfrm>
          <a:prstGeom prst="roundRect">
            <a:avLst>
              <a:gd name="adj" fmla="val 16667"/>
            </a:avLst>
          </a:prstGeom>
          <a:solidFill>
            <a:srgbClr val="0E6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>
                <a:latin typeface="Arial"/>
                <a:cs typeface="Arial"/>
              </a:rPr>
              <a:t>Строительство объектов</a:t>
            </a:r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4415664" y="2431552"/>
            <a:ext cx="3270354" cy="1109272"/>
          </a:xfrm>
          <a:prstGeom prst="roundRect">
            <a:avLst>
              <a:gd name="adj" fmla="val 16667"/>
            </a:avLst>
          </a:prstGeom>
          <a:solidFill>
            <a:srgbClr val="0E6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>
                <a:latin typeface="Arial"/>
                <a:cs typeface="Arial"/>
              </a:rPr>
              <a:t>Соглашения с ООПТ</a:t>
            </a:r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273838" y="2431552"/>
            <a:ext cx="3270354" cy="1109272"/>
          </a:xfrm>
          <a:prstGeom prst="roundRect">
            <a:avLst>
              <a:gd name="adj" fmla="val 16667"/>
            </a:avLst>
          </a:prstGeom>
          <a:solidFill>
            <a:srgbClr val="0E6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>
                <a:latin typeface="Arial"/>
                <a:cs typeface="Arial"/>
              </a:rPr>
              <a:t>Формирование команды</a:t>
            </a:r>
          </a:p>
        </p:txBody>
      </p:sp>
      <p:sp>
        <p:nvSpPr>
          <p:cNvPr id="17" name="Скругленный прямоугольник 16"/>
          <p:cNvSpPr/>
          <p:nvPr/>
        </p:nvSpPr>
        <p:spPr bwMode="auto">
          <a:xfrm>
            <a:off x="261231" y="4093269"/>
            <a:ext cx="3270354" cy="1109272"/>
          </a:xfrm>
          <a:prstGeom prst="roundRect">
            <a:avLst>
              <a:gd name="adj" fmla="val 16667"/>
            </a:avLst>
          </a:prstGeom>
          <a:solidFill>
            <a:srgbClr val="0E6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>
                <a:latin typeface="Arial"/>
                <a:cs typeface="Arial"/>
              </a:rPr>
              <a:t>Подбор и интродукция растений</a:t>
            </a:r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4515152" y="4072868"/>
            <a:ext cx="3270354" cy="1109272"/>
          </a:xfrm>
          <a:prstGeom prst="roundRect">
            <a:avLst>
              <a:gd name="adj" fmla="val 16667"/>
            </a:avLst>
          </a:prstGeom>
          <a:solidFill>
            <a:srgbClr val="0E6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>
                <a:latin typeface="Arial"/>
                <a:cs typeface="Arial"/>
              </a:rPr>
              <a:t>Проведение </a:t>
            </a:r>
            <a:r>
              <a:rPr lang="ru-RU" sz="2400" dirty="0" err="1">
                <a:latin typeface="Arial"/>
                <a:cs typeface="Arial"/>
              </a:rPr>
              <a:t>экоуроков</a:t>
            </a:r>
            <a:endParaRPr lang="ru-RU" sz="2400" dirty="0">
              <a:latin typeface="Arial"/>
              <a:cs typeface="Arial"/>
            </a:endParaRPr>
          </a:p>
        </p:txBody>
      </p:sp>
      <p:sp>
        <p:nvSpPr>
          <p:cNvPr id="19" name="Овал 18"/>
          <p:cNvSpPr/>
          <p:nvPr/>
        </p:nvSpPr>
        <p:spPr bwMode="auto">
          <a:xfrm>
            <a:off x="1699152" y="3611696"/>
            <a:ext cx="419725" cy="419725"/>
          </a:xfrm>
          <a:prstGeom prst="ellipse">
            <a:avLst/>
          </a:prstGeom>
          <a:solidFill>
            <a:srgbClr val="0E6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/>
              <a:t>1</a:t>
            </a:r>
            <a:endParaRPr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8690" y="4726610"/>
            <a:ext cx="859611" cy="1646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528" y="2903885"/>
            <a:ext cx="859611" cy="164606"/>
          </a:xfrm>
          <a:prstGeom prst="rect">
            <a:avLst/>
          </a:prstGeom>
        </p:spPr>
      </p:pic>
      <p:sp>
        <p:nvSpPr>
          <p:cNvPr id="20" name="Скругленный прямоугольник 19"/>
          <p:cNvSpPr/>
          <p:nvPr/>
        </p:nvSpPr>
        <p:spPr bwMode="auto">
          <a:xfrm>
            <a:off x="8594563" y="4089671"/>
            <a:ext cx="3270354" cy="1109272"/>
          </a:xfrm>
          <a:prstGeom prst="roundRect">
            <a:avLst>
              <a:gd name="adj" fmla="val 16667"/>
            </a:avLst>
          </a:prstGeom>
          <a:solidFill>
            <a:srgbClr val="0E6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400" dirty="0">
                <a:latin typeface="Arial"/>
                <a:cs typeface="Arial"/>
              </a:rPr>
              <a:t>Формирование волонтерских отрядов 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3101" y="3593354"/>
            <a:ext cx="420660" cy="49991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7986" y="3611696"/>
            <a:ext cx="420660" cy="493819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0229" y="4644307"/>
            <a:ext cx="859611" cy="164606"/>
          </a:xfrm>
          <a:prstGeom prst="rect">
            <a:avLst/>
          </a:prstGeom>
        </p:spPr>
      </p:pic>
      <p:sp>
        <p:nvSpPr>
          <p:cNvPr id="27" name="Скругленный прямоугольник 26"/>
          <p:cNvSpPr/>
          <p:nvPr/>
        </p:nvSpPr>
        <p:spPr bwMode="auto">
          <a:xfrm>
            <a:off x="8534582" y="5694058"/>
            <a:ext cx="3447468" cy="944652"/>
          </a:xfrm>
          <a:prstGeom prst="roundRect">
            <a:avLst>
              <a:gd name="adj" fmla="val 16667"/>
            </a:avLst>
          </a:prstGeom>
          <a:solidFill>
            <a:srgbClr val="0E6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Размножение растений, возвращение в природу </a:t>
            </a:r>
          </a:p>
        </p:txBody>
      </p:sp>
      <p:sp>
        <p:nvSpPr>
          <p:cNvPr id="28" name="Скругленный прямоугольник 27"/>
          <p:cNvSpPr/>
          <p:nvPr/>
        </p:nvSpPr>
        <p:spPr bwMode="auto">
          <a:xfrm>
            <a:off x="261231" y="5694057"/>
            <a:ext cx="3447468" cy="983752"/>
          </a:xfrm>
          <a:prstGeom prst="roundRect">
            <a:avLst>
              <a:gd name="adj" fmla="val 16667"/>
            </a:avLst>
          </a:prstGeom>
          <a:solidFill>
            <a:srgbClr val="0E6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Получение разрешительной документации на интродукцию растений (МПР региона) </a:t>
            </a:r>
          </a:p>
        </p:txBody>
      </p:sp>
      <p:sp>
        <p:nvSpPr>
          <p:cNvPr id="29" name="Скругленный прямоугольник 28"/>
          <p:cNvSpPr/>
          <p:nvPr/>
        </p:nvSpPr>
        <p:spPr bwMode="auto">
          <a:xfrm>
            <a:off x="4404322" y="5654958"/>
            <a:ext cx="3447468" cy="983752"/>
          </a:xfrm>
          <a:prstGeom prst="roundRect">
            <a:avLst>
              <a:gd name="adj" fmla="val 16667"/>
            </a:avLst>
          </a:prstGeom>
          <a:solidFill>
            <a:srgbClr val="0E6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dirty="0">
                <a:latin typeface="Arial"/>
                <a:cs typeface="Arial"/>
              </a:rPr>
              <a:t> </a:t>
            </a:r>
            <a:r>
              <a:rPr lang="ru-RU" sz="2400" dirty="0">
                <a:latin typeface="Arial"/>
                <a:cs typeface="Arial"/>
              </a:rPr>
              <a:t>Взаимодействие со СМИ</a:t>
            </a:r>
          </a:p>
        </p:txBody>
      </p:sp>
      <p:sp>
        <p:nvSpPr>
          <p:cNvPr id="30" name="Овал 29"/>
          <p:cNvSpPr/>
          <p:nvPr/>
        </p:nvSpPr>
        <p:spPr bwMode="auto">
          <a:xfrm>
            <a:off x="1660996" y="5235233"/>
            <a:ext cx="419725" cy="419725"/>
          </a:xfrm>
          <a:prstGeom prst="ellipse">
            <a:avLst/>
          </a:prstGeom>
          <a:solidFill>
            <a:srgbClr val="0E6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4</a:t>
            </a:r>
            <a:endParaRPr/>
          </a:p>
        </p:txBody>
      </p:sp>
      <p:sp>
        <p:nvSpPr>
          <p:cNvPr id="31" name="Овал 30"/>
          <p:cNvSpPr/>
          <p:nvPr/>
        </p:nvSpPr>
        <p:spPr bwMode="auto">
          <a:xfrm>
            <a:off x="5840978" y="5208686"/>
            <a:ext cx="419725" cy="419725"/>
          </a:xfrm>
          <a:prstGeom prst="ellipse">
            <a:avLst/>
          </a:prstGeom>
          <a:solidFill>
            <a:srgbClr val="0E6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/>
              <a:t>5</a:t>
            </a:r>
            <a:endParaRPr/>
          </a:p>
        </p:txBody>
      </p:sp>
      <p:sp>
        <p:nvSpPr>
          <p:cNvPr id="32" name="Овал 31"/>
          <p:cNvSpPr/>
          <p:nvPr/>
        </p:nvSpPr>
        <p:spPr bwMode="auto">
          <a:xfrm>
            <a:off x="10047986" y="5235232"/>
            <a:ext cx="419725" cy="419725"/>
          </a:xfrm>
          <a:prstGeom prst="ellipse">
            <a:avLst/>
          </a:prstGeom>
          <a:solidFill>
            <a:srgbClr val="0E6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dirty="0"/>
              <a:t>6</a:t>
            </a:r>
            <a:endParaRPr dirty="0"/>
          </a:p>
        </p:txBody>
      </p:sp>
      <p:cxnSp>
        <p:nvCxnSpPr>
          <p:cNvPr id="33" name="Соединительная линия уступом 32"/>
          <p:cNvCxnSpPr>
            <a:cxnSpLocks/>
          </p:cNvCxnSpPr>
          <p:nvPr/>
        </p:nvCxnSpPr>
        <p:spPr bwMode="auto">
          <a:xfrm rot="5400000">
            <a:off x="1032423" y="5815878"/>
            <a:ext cx="571834" cy="328193"/>
          </a:xfrm>
          <a:prstGeom prst="bentConnector3">
            <a:avLst>
              <a:gd name="adj1" fmla="val 50000"/>
            </a:avLst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Овал 35"/>
          <p:cNvSpPr/>
          <p:nvPr/>
        </p:nvSpPr>
        <p:spPr bwMode="auto">
          <a:xfrm>
            <a:off x="2118877" y="5241640"/>
            <a:ext cx="419725" cy="419725"/>
          </a:xfrm>
          <a:prstGeom prst="ellipse">
            <a:avLst/>
          </a:prstGeom>
          <a:solidFill>
            <a:srgbClr val="0E6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600" dirty="0">
                <a:latin typeface="Arial"/>
                <a:cs typeface="Arial"/>
              </a:rPr>
              <a:t>+</a:t>
            </a:r>
            <a:endParaRPr dirty="0"/>
          </a:p>
        </p:txBody>
      </p:sp>
      <p:sp>
        <p:nvSpPr>
          <p:cNvPr id="37" name="Овал 36"/>
          <p:cNvSpPr/>
          <p:nvPr/>
        </p:nvSpPr>
        <p:spPr bwMode="auto">
          <a:xfrm>
            <a:off x="6414236" y="5198943"/>
            <a:ext cx="419725" cy="419725"/>
          </a:xfrm>
          <a:prstGeom prst="ellipse">
            <a:avLst/>
          </a:prstGeom>
          <a:solidFill>
            <a:srgbClr val="0E6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600" dirty="0">
                <a:latin typeface="Arial"/>
                <a:cs typeface="Arial"/>
              </a:rPr>
              <a:t>+</a:t>
            </a:r>
            <a:endParaRPr dirty="0"/>
          </a:p>
        </p:txBody>
      </p:sp>
      <p:sp>
        <p:nvSpPr>
          <p:cNvPr id="38" name="Овал 37"/>
          <p:cNvSpPr/>
          <p:nvPr/>
        </p:nvSpPr>
        <p:spPr bwMode="auto">
          <a:xfrm>
            <a:off x="10587210" y="5208685"/>
            <a:ext cx="419725" cy="419725"/>
          </a:xfrm>
          <a:prstGeom prst="ellipse">
            <a:avLst/>
          </a:prstGeom>
          <a:solidFill>
            <a:srgbClr val="0E6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2600" dirty="0">
                <a:latin typeface="Arial"/>
                <a:cs typeface="Arial"/>
              </a:rPr>
              <a:t>+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152550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2D08AC-C0D9-3B4E-A815-1FA1B9B4C87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119487496"/>
              </p:ext>
            </p:extLst>
          </p:nvPr>
        </p:nvGraphicFramePr>
        <p:xfrm>
          <a:off x="720651" y="873706"/>
          <a:ext cx="10312400" cy="6013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12651" y="141842"/>
            <a:ext cx="33810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/>
              <a:t>Наши партнеры</a:t>
            </a:r>
          </a:p>
        </p:txBody>
      </p:sp>
    </p:spTree>
    <p:extLst>
      <p:ext uri="{BB962C8B-B14F-4D97-AF65-F5344CB8AC3E}">
        <p14:creationId xmlns:p14="http://schemas.microsoft.com/office/powerpoint/2010/main" val="3523586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616016" y="284922"/>
            <a:ext cx="75992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 b="1">
                <a:latin typeface="Arial"/>
                <a:cs typeface="Arial"/>
              </a:rPr>
              <a:t>Ожидаемые результаты</a:t>
            </a:r>
            <a:endParaRPr/>
          </a:p>
        </p:txBody>
      </p:sp>
      <p:sp>
        <p:nvSpPr>
          <p:cNvPr id="10" name="Номер слайда 8"/>
          <p:cNvSpPr>
            <a:spLocks noGrp="1"/>
          </p:cNvSpPr>
          <p:nvPr>
            <p:ph type="sldNum" sz="quarter" idx="12"/>
          </p:nvPr>
        </p:nvSpPr>
        <p:spPr bwMode="auto">
          <a:xfrm>
            <a:off x="9024940" y="6356350"/>
            <a:ext cx="2743200" cy="365125"/>
          </a:xfrm>
        </p:spPr>
        <p:txBody>
          <a:bodyPr/>
          <a:lstStyle/>
          <a:p>
            <a:pPr>
              <a:defRPr/>
            </a:pPr>
            <a:fld id="{8C2D08AC-C0D9-3B4E-A815-1FA1B9B4C879}" type="slidenum">
              <a:rPr lang="ru-RU"/>
              <a:pPr>
                <a:defRPr/>
              </a:pPr>
              <a:t>8</a:t>
            </a:fld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1" y="1105375"/>
            <a:ext cx="12192000" cy="3511552"/>
          </a:xfrm>
          <a:prstGeom prst="roundRect">
            <a:avLst>
              <a:gd name="adj" fmla="val 16667"/>
            </a:avLst>
          </a:prstGeom>
          <a:solidFill>
            <a:srgbClr val="0E6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fontAlgn="base">
              <a:buAutoNum type="arabicPeriod"/>
            </a:pPr>
            <a:r>
              <a:rPr lang="ru-RU" sz="1600" dirty="0">
                <a:latin typeface="Century Schoolbook" panose="02040604050505020304" pitchFamily="18" charset="0"/>
              </a:rPr>
              <a:t>Экологический учебно-образовательный комплекс «Заповедная история - 03»  из 3 основных  объектов (</a:t>
            </a:r>
            <a:r>
              <a:rPr lang="ru-RU" sz="1600" dirty="0" err="1">
                <a:latin typeface="Century Schoolbook" panose="02040604050505020304" pitchFamily="18" charset="0"/>
              </a:rPr>
              <a:t>тизер</a:t>
            </a:r>
            <a:r>
              <a:rPr lang="ru-RU" sz="1600" dirty="0">
                <a:latin typeface="Century Schoolbook" panose="02040604050505020304" pitchFamily="18" charset="0"/>
              </a:rPr>
              <a:t> визит-центров </a:t>
            </a:r>
            <a:r>
              <a:rPr lang="ru-RU" sz="1600" dirty="0" err="1">
                <a:latin typeface="Century Schoolbook" panose="02040604050505020304" pitchFamily="18" charset="0"/>
              </a:rPr>
              <a:t>Баргузинского</a:t>
            </a:r>
            <a:r>
              <a:rPr lang="ru-RU" sz="1600" dirty="0">
                <a:latin typeface="Century Schoolbook" panose="02040604050505020304" pitchFamily="18" charset="0"/>
              </a:rPr>
              <a:t>, </a:t>
            </a:r>
            <a:r>
              <a:rPr lang="ru-RU" sz="1600" dirty="0" err="1">
                <a:latin typeface="Century Schoolbook" panose="02040604050505020304" pitchFamily="18" charset="0"/>
              </a:rPr>
              <a:t>Джергинского</a:t>
            </a:r>
            <a:r>
              <a:rPr lang="ru-RU" sz="1600" dirty="0">
                <a:latin typeface="Century Schoolbook" panose="02040604050505020304" pitchFamily="18" charset="0"/>
              </a:rPr>
              <a:t>, Байкальского заповедников);</a:t>
            </a:r>
          </a:p>
          <a:p>
            <a:pPr marL="342900" indent="-342900" fontAlgn="base">
              <a:buAutoNum type="arabicPeriod"/>
            </a:pPr>
            <a:r>
              <a:rPr lang="ru-RU" sz="1600" dirty="0">
                <a:latin typeface="Century Schoolbook" panose="02040604050505020304" pitchFamily="18" charset="0"/>
              </a:rPr>
              <a:t>Интродукция не менее 300 видов типичных представителей флоры заповедников, в </a:t>
            </a:r>
            <a:r>
              <a:rPr lang="ru-RU" sz="1600" dirty="0" err="1">
                <a:latin typeface="Century Schoolbook" panose="02040604050505020304" pitchFamily="18" charset="0"/>
              </a:rPr>
              <a:t>т.ч</a:t>
            </a:r>
            <a:r>
              <a:rPr lang="ru-RU" sz="1600" dirty="0">
                <a:latin typeface="Century Schoolbook" panose="02040604050505020304" pitchFamily="18" charset="0"/>
              </a:rPr>
              <a:t>. </a:t>
            </a:r>
            <a:r>
              <a:rPr lang="ru-RU" sz="1600" dirty="0" err="1">
                <a:latin typeface="Century Schoolbook" panose="02040604050505020304" pitchFamily="18" charset="0"/>
              </a:rPr>
              <a:t>краснокнижных</a:t>
            </a:r>
            <a:r>
              <a:rPr lang="ru-RU" sz="1600" dirty="0">
                <a:latin typeface="Century Schoolbook" panose="02040604050505020304" pitchFamily="18" charset="0"/>
              </a:rPr>
              <a:t> (Приказ Минприроды Бурятии от 22.11.2021 г. № 460-ПР «О порядке добывания объектов растительного мира….»);</a:t>
            </a:r>
          </a:p>
          <a:p>
            <a:pPr marL="342900" indent="-342900" fontAlgn="base">
              <a:buAutoNum type="arabicPeriod"/>
            </a:pPr>
            <a:r>
              <a:rPr lang="ru-RU" sz="1600" dirty="0">
                <a:latin typeface="Century Schoolbook" panose="02040604050505020304" pitchFamily="18" charset="0"/>
              </a:rPr>
              <a:t>Проведение не менее 100 экологических уроков с тематикой «ООПТ федерального значения Республики Бурятия» по авторским методическим разработкам, охват более 2000 учащихся;</a:t>
            </a:r>
          </a:p>
          <a:p>
            <a:pPr marL="342900" indent="-342900" fontAlgn="base">
              <a:buAutoNum type="arabicPeriod"/>
            </a:pPr>
            <a:r>
              <a:rPr lang="ru-RU" sz="1600" dirty="0">
                <a:latin typeface="Century Schoolbook" panose="02040604050505020304" pitchFamily="18" charset="0"/>
              </a:rPr>
              <a:t> Подготовка 30 публикаций об ООПТ федерального значения Республики Бурятия и размещение их на официальном сайте организации, в социальных сетях РЭБЦ и партнеров проекта;</a:t>
            </a:r>
          </a:p>
          <a:p>
            <a:pPr marL="342900" indent="-342900" fontAlgn="base">
              <a:buAutoNum type="arabicPeriod"/>
            </a:pPr>
            <a:r>
              <a:rPr lang="ru-RU" sz="1600" dirty="0">
                <a:latin typeface="Century Schoolbook" panose="02040604050505020304" pitchFamily="18" charset="0"/>
              </a:rPr>
              <a:t>Публикация статей о федеральных ООПТ в журнале «Ушкан», тираж 100 экземпляров;</a:t>
            </a:r>
          </a:p>
          <a:p>
            <a:pPr marL="342900" indent="-342900" fontAlgn="base">
              <a:buAutoNum type="arabicPeriod"/>
            </a:pPr>
            <a:r>
              <a:rPr lang="ru-RU" sz="1600" dirty="0">
                <a:latin typeface="Century Schoolbook" panose="02040604050505020304" pitchFamily="18" charset="0"/>
              </a:rPr>
              <a:t>Создание не менее 10 экологических волонтерских отрядов школьников Республики Бурятия), охват не менее 100 чел.;</a:t>
            </a:r>
          </a:p>
          <a:p>
            <a:pPr marL="342900" indent="-342900" fontAlgn="base">
              <a:buAutoNum type="arabicPeriod"/>
            </a:pPr>
            <a:r>
              <a:rPr lang="ru-RU" sz="1600" dirty="0">
                <a:latin typeface="Century Schoolbook" panose="02040604050505020304" pitchFamily="18" charset="0"/>
              </a:rPr>
              <a:t>Короткие сюжеты типа социальной рекламы продолжительностью около 30-40 секунд о реализации проекта для размещения в социальных сетях ГБУ ДО РЭБЦ РБ и партнеров – не менее 30.</a:t>
            </a:r>
            <a:endParaRPr lang="ru-RU" sz="1600" dirty="0">
              <a:latin typeface="Century Schoolbook" panose="02040604050505020304" pitchFamily="18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464" y="4626686"/>
            <a:ext cx="2964386" cy="22215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0723" y="4630574"/>
            <a:ext cx="2981277" cy="223595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71588" y="4630952"/>
            <a:ext cx="2980773" cy="223558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4628414"/>
            <a:ext cx="2959768" cy="221982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616016" y="284922"/>
            <a:ext cx="7599297" cy="54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 b="1" dirty="0">
                <a:latin typeface="Arial"/>
                <a:cs typeface="Arial"/>
              </a:rPr>
              <a:t>Результаты</a:t>
            </a:r>
            <a:endParaRPr dirty="0"/>
          </a:p>
        </p:txBody>
      </p:sp>
      <p:sp>
        <p:nvSpPr>
          <p:cNvPr id="10" name="Номер слайда 8"/>
          <p:cNvSpPr>
            <a:spLocks noGrp="1"/>
          </p:cNvSpPr>
          <p:nvPr>
            <p:ph type="sldNum" sz="quarter" idx="12"/>
          </p:nvPr>
        </p:nvSpPr>
        <p:spPr bwMode="auto">
          <a:xfrm>
            <a:off x="9024940" y="6356350"/>
            <a:ext cx="2743200" cy="365125"/>
          </a:xfrm>
        </p:spPr>
        <p:txBody>
          <a:bodyPr/>
          <a:lstStyle/>
          <a:p>
            <a:pPr>
              <a:defRPr/>
            </a:pPr>
            <a:fld id="{8C2D08AC-C0D9-3B4E-A815-1FA1B9B4C879}" type="slidenum">
              <a:rPr lang="ru-RU"/>
              <a:pPr>
                <a:defRPr/>
              </a:pPr>
              <a:t>9</a:t>
            </a:fld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1" y="1105375"/>
            <a:ext cx="12192000" cy="3511552"/>
          </a:xfrm>
          <a:prstGeom prst="roundRect">
            <a:avLst>
              <a:gd name="adj" fmla="val 16667"/>
            </a:avLst>
          </a:prstGeom>
          <a:solidFill>
            <a:srgbClr val="0E61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fontAlgn="base"/>
            <a:r>
              <a:rPr lang="ru-RU" sz="4000" dirty="0"/>
              <a:t>Команда Ресурсного эколого-биологического центра Республики Бурятия стала победителем  Детского экологического форума – 2024 (г. Челябинск) в номинации «Лучший проект по сохранению растений»</a:t>
            </a:r>
            <a:endParaRPr lang="ru-RU" sz="4000" dirty="0">
              <a:latin typeface="Century Schoolbook" panose="02040604050505020304" pitchFamily="18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s://sun9-70.userapi.com/impg/MQtyzNAr_X0926VXA-z9fs40Zu3S287hoax4KQ/z91fcuibLzg.jpg?size=1280x851&amp;quality=95&amp;sign=5be2ba9f40ba595532d920b4e6acff0d&amp;type=albu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717078"/>
            <a:ext cx="3009900" cy="2001113"/>
          </a:xfrm>
          <a:prstGeom prst="rect">
            <a:avLst/>
          </a:prstGeom>
          <a:noFill/>
        </p:spPr>
      </p:pic>
      <p:pic>
        <p:nvPicPr>
          <p:cNvPr id="2052" name="Picture 4" descr="https://sun9-41.userapi.com/impg/_EdldaCcldC3TR35hJgMkJKBzqCqZ9FufZ6pyA/EVjhXjeKVq8.jpg?size=1600x900&amp;quality=95&amp;sign=a73ca4369e09570089f76274fad9b587&amp;type=albu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5832" y="4714875"/>
            <a:ext cx="3539067" cy="1990725"/>
          </a:xfrm>
          <a:prstGeom prst="rect">
            <a:avLst/>
          </a:prstGeom>
          <a:noFill/>
        </p:spPr>
      </p:pic>
      <p:pic>
        <p:nvPicPr>
          <p:cNvPr id="2054" name="Picture 6" descr="https://sun9-14.userapi.com/impg/vWzDa9zdT05P9eWOqHSVWQkdxAGYAlU6VI_yXA/0tvjZfjNrbY.jpg?size=1280x853&amp;quality=95&amp;sign=7160ec0a976796cc8bf508c7bfc377d3&amp;type=album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34075" y="4725987"/>
            <a:ext cx="2984499" cy="1988889"/>
          </a:xfrm>
          <a:prstGeom prst="rect">
            <a:avLst/>
          </a:prstGeom>
          <a:noFill/>
        </p:spPr>
      </p:pic>
      <p:pic>
        <p:nvPicPr>
          <p:cNvPr id="2056" name="Picture 8" descr="https://sun9-50.userapi.com/impg/gDuVXSTUecDtNYw2BvdOEneALCQ0KOWWYDl7HQ/UrFXjP6j0rE.jpg?size=1600x900&amp;quality=95&amp;sign=e4e7b834182b1e04e03b1ec02251053d&amp;type=album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797926" y="4710707"/>
            <a:ext cx="3394074" cy="19758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595407" y="756409"/>
            <a:ext cx="4570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6000" b="1">
                <a:latin typeface="Arial"/>
                <a:cs typeface="Arial"/>
              </a:rPr>
              <a:t>Спасибо!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619150" y="1614490"/>
            <a:ext cx="324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dirty="0">
                <a:latin typeface="Arial"/>
                <a:cs typeface="Arial"/>
              </a:rPr>
              <a:t>Презентацию подготовила: «Бурятия Заповедная»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>
          <a:xfrm>
            <a:off x="9024940" y="6356350"/>
            <a:ext cx="2743200" cy="365125"/>
          </a:xfrm>
        </p:spPr>
        <p:txBody>
          <a:bodyPr/>
          <a:lstStyle/>
          <a:p>
            <a:pPr>
              <a:defRPr/>
            </a:pPr>
            <a:fld id="{8C2D08AC-C0D9-3B4E-A815-1FA1B9B4C879}" type="slidenum">
              <a:rPr lang="ru-RU">
                <a:solidFill>
                  <a:schemeClr val="bg1"/>
                </a:solidFill>
              </a:rPr>
              <a:pPr>
                <a:defRPr/>
              </a:pPr>
              <a:t>10</a:t>
            </a:fld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</TotalTime>
  <Words>823</Words>
  <Application>Microsoft Office PowerPoint</Application>
  <DocSecurity>0</DocSecurity>
  <PresentationFormat>Широкоэкранный</PresentationFormat>
  <Paragraphs>90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Century Schoolbook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Кристина Батурина</dc:creator>
  <cp:lastModifiedBy>user</cp:lastModifiedBy>
  <cp:revision>46</cp:revision>
  <dcterms:created xsi:type="dcterms:W3CDTF">2023-09-06T11:20:40Z</dcterms:created>
  <dcterms:modified xsi:type="dcterms:W3CDTF">2025-03-09T12:04:23Z</dcterms:modified>
  <dc:identifier/>
  <dc:language/>
  <cp:version/>
</cp:coreProperties>
</file>