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99" r:id="rId2"/>
    <p:sldId id="345" r:id="rId3"/>
    <p:sldId id="342" r:id="rId4"/>
    <p:sldId id="354" r:id="rId5"/>
    <p:sldId id="359" r:id="rId6"/>
    <p:sldId id="360" r:id="rId7"/>
    <p:sldId id="355" r:id="rId8"/>
    <p:sldId id="357" r:id="rId9"/>
    <p:sldId id="356" r:id="rId10"/>
    <p:sldId id="318" r:id="rId11"/>
    <p:sldId id="361" r:id="rId12"/>
    <p:sldId id="362" r:id="rId13"/>
    <p:sldId id="364" r:id="rId14"/>
    <p:sldId id="365" r:id="rId15"/>
    <p:sldId id="344" r:id="rId16"/>
    <p:sldId id="35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BD6D7"/>
    <a:srgbClr val="7DCA56"/>
    <a:srgbClr val="93FFC4"/>
    <a:srgbClr val="AEC4BF"/>
    <a:srgbClr val="F4BFFD"/>
    <a:srgbClr val="6600CC"/>
    <a:srgbClr val="3C223E"/>
    <a:srgbClr val="C5F7E4"/>
    <a:srgbClr val="D3E9D7"/>
    <a:srgbClr val="1E189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61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</p:grpSp>
      </p:grpSp>
      <p:sp>
        <p:nvSpPr>
          <p:cNvPr id="71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56719-8BE0-47D3-B351-14E105983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BE12D-EB02-4FCD-8E53-E6A90A927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EC107-2B55-4209-983C-44CB3B5B4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25C12-95B8-45A7-A145-D0E7A39C5B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97843-6FC4-47C0-9EA4-D3B15BF23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3E743-2E96-4DE1-B2E2-30547B4DE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9E9CB-5BD7-4D7D-A3ED-104D1136D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7E11C-8759-42A6-ADBB-018D0D9879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6E9A7-D237-44D7-865E-DF9FB797D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6D534-81CF-4EB1-9315-C5763234A0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98DAD-D886-4467-88F5-08128C828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alpha val="18000"/>
              </a:schemeClr>
            </a:gs>
            <a:gs pos="34000">
              <a:srgbClr val="C5F7E4"/>
            </a:gs>
            <a:gs pos="69000">
              <a:srgbClr val="9BD6D7"/>
            </a:gs>
            <a:gs pos="100000">
              <a:srgbClr val="AEC4BF">
                <a:alpha val="1098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61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6149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150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pitchFamily="34" charset="0"/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itchFamily="34" charset="0"/>
              </a:defRPr>
            </a:lvl1pPr>
          </a:lstStyle>
          <a:p>
            <a:pPr>
              <a:defRPr/>
            </a:pPr>
            <a:fld id="{B32795B7-DA20-49FE-AAC7-9D46C1AB44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18" Type="http://schemas.openxmlformats.org/officeDocument/2006/relationships/image" Target="../media/image2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jpeg"/><Relationship Id="rId16" Type="http://schemas.openxmlformats.org/officeDocument/2006/relationships/image" Target="../media/image21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19" Type="http://schemas.openxmlformats.org/officeDocument/2006/relationships/image" Target="../media/image24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greenedu.ru/" TargetMode="External"/><Relationship Id="rId3" Type="http://schemas.openxmlformats.org/officeDocument/2006/relationships/image" Target="../media/image47.png"/><Relationship Id="rId7" Type="http://schemas.openxmlformats.org/officeDocument/2006/relationships/image" Target="../media/image5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rebcrb" TargetMode="External"/><Relationship Id="rId11" Type="http://schemas.openxmlformats.org/officeDocument/2006/relationships/image" Target="../media/image52.jpeg"/><Relationship Id="rId5" Type="http://schemas.openxmlformats.org/officeDocument/2006/relationships/image" Target="../media/image49.png"/><Relationship Id="rId10" Type="http://schemas.openxmlformats.org/officeDocument/2006/relationships/hyperlink" Target="mailto:rebcu@mail.ru" TargetMode="External"/><Relationship Id="rId4" Type="http://schemas.openxmlformats.org/officeDocument/2006/relationships/image" Target="../media/image48.png"/><Relationship Id="rId9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471055" y="1120532"/>
            <a:ext cx="8229600" cy="2109324"/>
          </a:xfrm>
          <a:noFill/>
        </p:spPr>
        <p:txBody>
          <a:bodyPr/>
          <a:lstStyle/>
          <a:p>
            <a:pPr algn="ctr" eaLnBrk="1" hangingPunct="1"/>
            <a:r>
              <a:rPr lang="ru-RU" sz="3200" b="1" dirty="0" smtClean="0"/>
              <a:t>Об организации Всероссийской</a:t>
            </a:r>
            <a:r>
              <a:rPr lang="en-US" sz="3200" b="1" dirty="0" smtClean="0"/>
              <a:t> (</a:t>
            </a:r>
            <a:r>
              <a:rPr lang="ru-RU" sz="3200" b="1" dirty="0" smtClean="0"/>
              <a:t>межрегиональной</a:t>
            </a:r>
            <a:r>
              <a:rPr lang="en-US" sz="3200" b="1" dirty="0" smtClean="0"/>
              <a:t>)</a:t>
            </a:r>
            <a:r>
              <a:rPr lang="ru-RU" sz="3200" b="1" dirty="0" smtClean="0"/>
              <a:t> Олимпиады по </a:t>
            </a:r>
            <a:r>
              <a:rPr lang="ru-RU" sz="3200" b="1" dirty="0" err="1" smtClean="0"/>
              <a:t>Байкаловедению</a:t>
            </a:r>
            <a:endParaRPr lang="ru-RU" sz="3200" b="1" dirty="0" smtClean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6029797" y="5486400"/>
            <a:ext cx="2895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ru-RU" sz="2000" b="1" i="1" kern="0" dirty="0" smtClean="0">
                <a:solidFill>
                  <a:srgbClr val="002060"/>
                </a:solidFill>
              </a:rPr>
              <a:t>Тимофеев Виктор Николаевич, директор ГБУ ДО «РЭБЦ РБ»</a:t>
            </a:r>
            <a:endParaRPr lang="ru-RU" sz="2000" b="1" i="1" kern="0" dirty="0">
              <a:solidFill>
                <a:srgbClr val="002060"/>
              </a:solidFill>
            </a:endParaRPr>
          </a:p>
          <a:p>
            <a:pPr algn="r" eaLnBrk="1" hangingPunct="1"/>
            <a:endParaRPr lang="ru-RU" sz="2000" b="1" i="1" kern="0" dirty="0" smtClean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2911"/>
            <a:ext cx="61687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+mj-lt"/>
              </a:rPr>
              <a:t>Министерство образования и науки Республики Бурятия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+mj-lt"/>
              </a:rPr>
              <a:t>ГБУ ДО «Ресурсный эколого-биологический центр РБ»</a:t>
            </a:r>
            <a:endParaRPr lang="ru-RU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026" name="Picture 2" descr="https://sportishka.com/uploads/posts/2022-02/1645567403_33-sportishka-com-p-priroda-baikala-turizm-krasivo-foto-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55" y="3170536"/>
            <a:ext cx="5330133" cy="299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29000" y="6352309"/>
            <a:ext cx="1730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+mj-lt"/>
              </a:rPr>
              <a:t>Улан-Удэ, 202</a:t>
            </a:r>
            <a:r>
              <a:rPr lang="en-US" b="1" dirty="0" smtClean="0">
                <a:solidFill>
                  <a:srgbClr val="002060"/>
                </a:solidFill>
                <a:latin typeface="+mj-lt"/>
              </a:rPr>
              <a:t>5</a:t>
            </a:r>
            <a:endParaRPr lang="ru-RU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8" name="Picture 1" descr="\\server\Общая папка в приемной\логотип\РЭБЦ логотип_PNG.png">
            <a:extLst>
              <a:ext uri="{FF2B5EF4-FFF2-40B4-BE49-F238E27FC236}">
                <a16:creationId xmlns:a16="http://schemas.microsoft.com/office/drawing/2014/main" xmlns="" id="{29C74064-0B59-4E98-B4DA-23B8FB6FE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0"/>
            <a:ext cx="1022389" cy="770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458200" cy="838200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Актуальность Олимпиады по </a:t>
            </a:r>
            <a:r>
              <a:rPr lang="ru-RU" sz="3200" b="1" dirty="0" err="1" smtClean="0"/>
              <a:t>Байкаловедению</a:t>
            </a:r>
            <a:endParaRPr lang="ru-RU" sz="32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4164144"/>
            <a:ext cx="8305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Байкальская природная территория (БПТ) - территория, в состав которой входят озеро Байкал, </a:t>
            </a:r>
            <a:r>
              <a:rPr lang="ru-RU" sz="20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водоохранная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зона, прилегающая к озеру Байкал, его водосборная площадь в пределах территории Российской 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Федерации (</a:t>
            </a:r>
            <a:r>
              <a:rPr lang="ru-RU" sz="2000" b="1" dirty="0" smtClean="0">
                <a:solidFill>
                  <a:srgbClr val="6600CC"/>
                </a:solidFill>
                <a:latin typeface="+mj-lt"/>
                <a:ea typeface="+mj-ea"/>
                <a:cs typeface="+mj-cs"/>
              </a:rPr>
              <a:t>три субъекта – Республика Бурятия, Иркутская область, Забайкальский край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),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особо охраняемые природные 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территории (ООПТ),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прилегающие к озеру Байкал, а также прилегающая к озеру Байкал территория шириной до 200 километров на запад и северо-запад от него.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1143000"/>
            <a:ext cx="3513797" cy="29449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384" y="1143000"/>
            <a:ext cx="4417416" cy="2944944"/>
          </a:xfrm>
          <a:prstGeom prst="rect">
            <a:avLst/>
          </a:prstGeom>
        </p:spPr>
      </p:pic>
      <p:pic>
        <p:nvPicPr>
          <p:cNvPr id="8" name="Picture 1" descr="\\server\Общая папка в приемной\логотип\РЭБЦ логотип_PNG.png">
            <a:extLst>
              <a:ext uri="{FF2B5EF4-FFF2-40B4-BE49-F238E27FC236}">
                <a16:creationId xmlns:a16="http://schemas.microsoft.com/office/drawing/2014/main" xmlns="" id="{29C74064-0B59-4E98-B4DA-23B8FB6FE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52400"/>
            <a:ext cx="1022389" cy="7700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0284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177"/>
            <a:ext cx="8686800" cy="838200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Основные проблемы БПТ сегодня</a:t>
            </a:r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4650377" y="996722"/>
            <a:ext cx="4325983" cy="1655038"/>
          </a:xfrm>
          <a:prstGeom prst="flowChartAlternateProcess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ЗАГРЯЗНЕНИЕ БАЙКАЛА ВОЗДУШНЫМИ ВЫБРОСАМИ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167639" y="996722"/>
            <a:ext cx="4343400" cy="1655038"/>
          </a:xfrm>
          <a:prstGeom prst="flowChartAlternateProcess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ЗАГРЯЗНЕНИЕ БАЙКАЛА, ПОСТУПАЮЩЕЕ С ВОДАМИ РЕКИ СЕЛЕНГИ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650377" y="4953000"/>
            <a:ext cx="4343400" cy="1646738"/>
          </a:xfrm>
          <a:prstGeom prst="flowChartAlternateProcess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ХОЗЯЙСТВЕННАЯ ДЕЯТЕЛЬНОСТЬ НАСЕЛЕНИЯ (ЛЕСНЫЕ ПОЖАРЫ, ТВЁРДЫЕ БЫТОВЫЕ ОТХОДЫ И ПР.)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67639" y="4953000"/>
            <a:ext cx="4343400" cy="1646738"/>
          </a:xfrm>
          <a:prstGeom prst="flowChartAlternateProcess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БРАКОНЬЕРСТВО (ХИЩНИЧЕСКИЙ ВЫЛОВ РЫБЫ, ИСТРЕБЛЕНИЕ ДИКИХ ЖИВОТНЫХ)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167639" y="2962003"/>
            <a:ext cx="4343400" cy="1680754"/>
          </a:xfrm>
          <a:prstGeom prst="flowChartAlternateProcess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ЗАГРЯЗНЕНИЕ БАЙКАЛА ХОЗЯЙСТВЕННО-БЫТОВЫМИ СТОКАМИ НАСЕЛЁННЫХ ПУНКТОВ ПРИБРЕЖНОЙ ЗОНЫ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4641668" y="2962003"/>
            <a:ext cx="4343400" cy="1680754"/>
          </a:xfrm>
          <a:prstGeom prst="flowChartAlternateProcess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ВЫРУБКА ЛЕСОВ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</a:rPr>
              <a:t>(В ТОМ ЧИСЛЕ НЕСАНКЦИОНИРОВАННАЯ)</a:t>
            </a:r>
            <a:endParaRPr lang="ru-RU" sz="20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4" name="Picture 1" descr="\\server\Общая папка в приемной\логотип\РЭБЦ логотип_PNG.png">
            <a:extLst>
              <a:ext uri="{FF2B5EF4-FFF2-40B4-BE49-F238E27FC236}">
                <a16:creationId xmlns:a16="http://schemas.microsoft.com/office/drawing/2014/main" xmlns="" id="{29C74064-0B59-4E98-B4DA-23B8FB6FE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152400"/>
            <a:ext cx="1022389" cy="7700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1738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177"/>
            <a:ext cx="8686800" cy="492619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Цель и задачи Олимпиады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32338"/>
            <a:ext cx="734439" cy="734439"/>
          </a:xfrm>
          <a:prstGeom prst="rect">
            <a:avLst/>
          </a:prstGeom>
        </p:spPr>
      </p:pic>
      <p:sp>
        <p:nvSpPr>
          <p:cNvPr id="15" name="Пятиугольник 14"/>
          <p:cNvSpPr/>
          <p:nvPr/>
        </p:nvSpPr>
        <p:spPr>
          <a:xfrm flipH="1">
            <a:off x="1415176" y="2277059"/>
            <a:ext cx="7119224" cy="844998"/>
          </a:xfrm>
          <a:prstGeom prst="homePlate">
            <a:avLst>
              <a:gd name="adj" fmla="val 27408"/>
            </a:avLst>
          </a:prstGeom>
          <a:solidFill>
            <a:srgbClr val="7DCA56"/>
          </a:solidFill>
          <a:ln>
            <a:solidFill>
              <a:srgbClr val="7DCA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асширение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знаний о Байкале</a:t>
            </a:r>
          </a:p>
        </p:txBody>
      </p:sp>
      <p:sp>
        <p:nvSpPr>
          <p:cNvPr id="16" name="Пятиугольник 15"/>
          <p:cNvSpPr/>
          <p:nvPr/>
        </p:nvSpPr>
        <p:spPr>
          <a:xfrm flipH="1">
            <a:off x="1415176" y="3168972"/>
            <a:ext cx="7119224" cy="844998"/>
          </a:xfrm>
          <a:prstGeom prst="homePlate">
            <a:avLst>
              <a:gd name="adj" fmla="val 27408"/>
            </a:avLst>
          </a:prstGeom>
          <a:solidFill>
            <a:srgbClr val="7DCA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Привлечение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внимания общественности к проблемам развития Байкальской природной территории</a:t>
            </a: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1415174" y="4060885"/>
            <a:ext cx="7119225" cy="844998"/>
          </a:xfrm>
          <a:prstGeom prst="homePlate">
            <a:avLst>
              <a:gd name="adj" fmla="val 27408"/>
            </a:avLst>
          </a:prstGeom>
          <a:solidFill>
            <a:srgbClr val="7DCA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Вовлечение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детей в природоохранную деятельность по защите и охране озера Байкал</a:t>
            </a: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1415175" y="4945001"/>
            <a:ext cx="7119224" cy="844998"/>
          </a:xfrm>
          <a:prstGeom prst="homePlate">
            <a:avLst>
              <a:gd name="adj" fmla="val 27408"/>
            </a:avLst>
          </a:prstGeom>
          <a:solidFill>
            <a:srgbClr val="7DCA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Расширение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всероссийского сотрудничества по решению проблем развития Байкальской природной территории</a:t>
            </a:r>
          </a:p>
        </p:txBody>
      </p:sp>
      <p:sp>
        <p:nvSpPr>
          <p:cNvPr id="19" name="Пятиугольник 18"/>
          <p:cNvSpPr/>
          <p:nvPr/>
        </p:nvSpPr>
        <p:spPr>
          <a:xfrm flipH="1">
            <a:off x="1349866" y="659652"/>
            <a:ext cx="7336934" cy="1180012"/>
          </a:xfrm>
          <a:prstGeom prst="homePlate">
            <a:avLst>
              <a:gd name="adj" fmla="val 27408"/>
            </a:avLst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Привлечение интереса учащихся к изучению экологического состояния озера Байкал и формирование гражданской ответственности по сохранению природного наследия</a:t>
            </a:r>
          </a:p>
        </p:txBody>
      </p:sp>
      <p:sp>
        <p:nvSpPr>
          <p:cNvPr id="20" name="Пятиугольник 19"/>
          <p:cNvSpPr/>
          <p:nvPr/>
        </p:nvSpPr>
        <p:spPr>
          <a:xfrm flipH="1">
            <a:off x="1415175" y="5844711"/>
            <a:ext cx="7119224" cy="844998"/>
          </a:xfrm>
          <a:prstGeom prst="homePlate">
            <a:avLst>
              <a:gd name="adj" fmla="val 27408"/>
            </a:avLst>
          </a:prstGeom>
          <a:solidFill>
            <a:srgbClr val="7DCA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Обмен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опытом, оказание педагогам методической помощи в изучении уникальной природы Байкала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168972"/>
            <a:ext cx="734439" cy="73443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8" y="4035776"/>
            <a:ext cx="734439" cy="73443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7" y="4928944"/>
            <a:ext cx="734439" cy="73443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1" y="5820973"/>
            <a:ext cx="734439" cy="734439"/>
          </a:xfrm>
          <a:prstGeom prst="rect">
            <a:avLst/>
          </a:prstGeom>
        </p:spPr>
      </p:pic>
      <p:pic>
        <p:nvPicPr>
          <p:cNvPr id="26" name="Picture 1" descr="\\server\Общая папка в приемной\логотип\РЭБЦ логотип_PNG.png">
            <a:extLst>
              <a:ext uri="{FF2B5EF4-FFF2-40B4-BE49-F238E27FC236}">
                <a16:creationId xmlns:a16="http://schemas.microsoft.com/office/drawing/2014/main" xmlns="" id="{29C74064-0B59-4E98-B4DA-23B8FB6FE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152400"/>
            <a:ext cx="641389" cy="483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6688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7258"/>
            <a:ext cx="8686800" cy="492619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Организаторы Олимпиады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32609" y="762000"/>
            <a:ext cx="7696200" cy="1143000"/>
          </a:xfrm>
          <a:prstGeom prst="roundRect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ФГБОУ ДО  «Федеральный центр дополнительного образования и организации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отдыха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и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оздоровления детей»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32609" y="3326464"/>
            <a:ext cx="7696200" cy="914400"/>
          </a:xfrm>
          <a:prstGeom prst="roundRect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Министерство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образования и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науки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Забайкальского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края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32609" y="4495800"/>
            <a:ext cx="7696200" cy="914400"/>
          </a:xfrm>
          <a:prstGeom prst="roundRect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Министерство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образования Иркутской области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32609" y="5638800"/>
            <a:ext cx="7696200" cy="914400"/>
          </a:xfrm>
          <a:prstGeom prst="roundRect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ГБУ ДО «Ресурсный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эколого-биологический центр Республики Бурятия»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2609" y="2159936"/>
            <a:ext cx="7696200" cy="914400"/>
          </a:xfrm>
          <a:prstGeom prst="roundRect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Министерство образования и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науки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Республики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Бурятия</a:t>
            </a:r>
          </a:p>
        </p:txBody>
      </p:sp>
      <p:pic>
        <p:nvPicPr>
          <p:cNvPr id="8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76200"/>
            <a:ext cx="722721" cy="5461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2741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64734" y="2822613"/>
            <a:ext cx="8686800" cy="492619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Спонсоры Олимпиады</a:t>
            </a:r>
          </a:p>
        </p:txBody>
      </p:sp>
      <p:pic>
        <p:nvPicPr>
          <p:cNvPr id="7" name="Рисунок 6" descr="\\server\Общая папка в приемной\Метод отдел\МЕРОПРИЯТИЯ РЭБЦУ\БАЙКАЛОВЕДЕНИЕ\Байкаловедение-2022\лого\logo_bb_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3368" y="3315316"/>
            <a:ext cx="2590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\\server\Общая папка в приемной\Метод отдел\МЕРОПРИЯТИЯ РЭБЦУ\БАЙКАЛОВЕДЕНИЕ\Байкаловедение-2022\лого\RGB_RT_logo-horizontal-slogan_main_ru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1479" y="5132691"/>
            <a:ext cx="2010055" cy="68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\\server\Общая папка в приемной\Метод отдел\МЕРОПРИЯТИЯ РЭБЦУ\БАЙКАЛОВЕДЕНИЕ\Байкаловедение-2022\лого\лого экоальянс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818" y="5939824"/>
            <a:ext cx="2350997" cy="88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\\server\Общая папка в приемной\Метод отдел\МЕРОПРИЯТИЯ РЭБЦУ\БАЙКАЛОВЕДЕНИЕ\Байкаловедение-2022\лого\9c4775a742d99d729804c3eaa209b53f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6209" y="5460006"/>
            <a:ext cx="1447800" cy="13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\\server\Общая папка в приемной\Метод отдел\МЕРОПРИЯТИЯ РЭБЦУ\БАЙКАЛОВЕДЕНИЕ\Байкаловедение-2022\лого\учснаб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1278" y="4428705"/>
            <a:ext cx="1957474" cy="597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\\server\Общая папка в приемной\Метод отдел\МЕРОПРИЯТИЯ РЭБЦУ\БАЙКАЛОВЕДЕНИЕ\Байкаловедение-2022\лого\байкальская гавань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91358" y="4435772"/>
            <a:ext cx="247872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4" y="5452088"/>
            <a:ext cx="1562449" cy="1314612"/>
          </a:xfrm>
          <a:prstGeom prst="rect">
            <a:avLst/>
          </a:prstGeom>
        </p:spPr>
      </p:pic>
      <p:pic>
        <p:nvPicPr>
          <p:cNvPr id="14" name="Рисунок 13" descr="\\server\Общая папка в приемной\Метод отдел\МЕРОПРИЯТИЯ РЭБЦУ\БАЙКАЛОВЕДЕНИЕ\Байкаловедение-2023\разрез тугн.jpg"/>
          <p:cNvPicPr/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380" y="5460006"/>
            <a:ext cx="1371600" cy="13146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97244" y="0"/>
            <a:ext cx="8686800" cy="492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ts val="3400"/>
              </a:lnSpc>
            </a:pPr>
            <a:r>
              <a:rPr lang="ru-RU" sz="3200" b="1" kern="0" dirty="0" smtClean="0">
                <a:solidFill>
                  <a:srgbClr val="002060"/>
                </a:solidFill>
              </a:rPr>
              <a:t>Партнёры Олимпиады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168" y="1712857"/>
            <a:ext cx="2874207" cy="11302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785" y="484129"/>
            <a:ext cx="2526545" cy="1127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6" y="484129"/>
            <a:ext cx="5409089" cy="11064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92543"/>
            <a:ext cx="5410201" cy="9313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479" y="4374048"/>
            <a:ext cx="2010055" cy="637815"/>
          </a:xfrm>
          <a:prstGeom prst="rect">
            <a:avLst/>
          </a:prstGeom>
        </p:spPr>
      </p:pic>
      <p:pic>
        <p:nvPicPr>
          <p:cNvPr id="1026" name="Picture 2" descr="https://vszd.rzd.ru/api/media/resources/c/13/5292/11227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021" r="208" b="36979"/>
          <a:stretch/>
        </p:blipFill>
        <p:spPr bwMode="auto">
          <a:xfrm>
            <a:off x="6941479" y="3566793"/>
            <a:ext cx="1990948" cy="670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tildacdn.com/tild6563-3961-4832-b562-313838346463/__20171212__8371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6" y="3297727"/>
            <a:ext cx="3261823" cy="6369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baikal-1.ru/wp-content/uploads/2016/03/zaprib-logo-4-facebook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4" y="4032658"/>
            <a:ext cx="1803919" cy="12537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yt3.googleusercontent.com/ytc/AGIKgqN7IV5VgwBM1TAUrcliFLzRZhnTfGeU5INr5ArU=s900-c-k-c0x00ffffff-no-rj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53238" t="-460375" r="153238" b="460375"/>
          <a:stretch/>
        </p:blipFill>
        <p:spPr bwMode="auto">
          <a:xfrm>
            <a:off x="155575" y="-4114800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yt3.googleusercontent.com/ytc/AGIKgqN7IV5VgwBM1TAUrcliFLzRZhnTfGeU5INr5ArU=s900-c-k-c0x00ffffff-no-rj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731" y="5460006"/>
            <a:ext cx="1254780" cy="12547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" descr="\\server\Общая папка в приемной\логотип\РЭБЦ логотип_PNG.png">
            <a:extLst>
              <a:ext uri="{FF2B5EF4-FFF2-40B4-BE49-F238E27FC236}">
                <a16:creationId xmlns:a16="http://schemas.microsoft.com/office/drawing/2014/main" xmlns="" id="{29C74064-0B59-4E98-B4DA-23B8FB6FE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458200" y="0"/>
            <a:ext cx="565189" cy="4256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916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13360" y="231893"/>
            <a:ext cx="8686800" cy="492619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>
                <a:solidFill>
                  <a:srgbClr val="002060"/>
                </a:solidFill>
              </a:rPr>
              <a:t>История проведения Олимпиады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384766" y="4187770"/>
            <a:ext cx="4724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За более чем 20 лет проведения Олимпиады в ней приняли участие свыше </a:t>
            </a:r>
            <a:r>
              <a:rPr lang="en-US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000 участников </a:t>
            </a:r>
            <a:r>
              <a:rPr lang="ru-RU" sz="24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из всех муниципальных районов Республики Бурятия и 6 регионов России</a:t>
            </a:r>
            <a:endParaRPr lang="ru-RU" sz="24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54229"/>
            <a:ext cx="8991600" cy="28535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4187770"/>
            <a:ext cx="4261439" cy="2308324"/>
          </a:xfrm>
          <a:prstGeom prst="rect">
            <a:avLst/>
          </a:prstGeom>
        </p:spPr>
      </p:pic>
      <p:pic>
        <p:nvPicPr>
          <p:cNvPr id="6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52400"/>
            <a:ext cx="924397" cy="698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172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13360" y="231893"/>
            <a:ext cx="8686800" cy="492619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>
                <a:solidFill>
                  <a:srgbClr val="002060"/>
                </a:solidFill>
              </a:rPr>
              <a:t>История проведения Олимпиады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26720" y="3144270"/>
            <a:ext cx="41300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 составе Оргкомитета и 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жюри Олимпиады </a:t>
            </a:r>
            <a:r>
              <a:rPr lang="ru-RU" sz="20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– представители  органов исполнительной </a:t>
            </a:r>
            <a:r>
              <a:rPr lang="ru-RU" sz="20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власти, осуществляющих контроль и регулирование в сфере природопользования и охраны окружающей среды; эксперты и учёные ведущих научных организаций и вузов Республики Бурятия, Иркутской области и Забайкальского края</a:t>
            </a:r>
            <a:endParaRPr lang="ru-RU" sz="20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78" y="829491"/>
            <a:ext cx="3749608" cy="2209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828" y="5181600"/>
            <a:ext cx="2592185" cy="15963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967" y="3039291"/>
            <a:ext cx="2732953" cy="2362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853440"/>
            <a:ext cx="3314700" cy="2209800"/>
          </a:xfrm>
          <a:prstGeom prst="rect">
            <a:avLst/>
          </a:prstGeom>
        </p:spPr>
      </p:pic>
      <p:pic>
        <p:nvPicPr>
          <p:cNvPr id="8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924397" cy="698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6900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177"/>
            <a:ext cx="8686800" cy="492619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История проведения Олимпиады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841" y="494796"/>
            <a:ext cx="6256318" cy="6248400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4472767" y="1047292"/>
            <a:ext cx="2065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/>
                </a:solidFill>
                <a:latin typeface="+mj-lt"/>
              </a:rPr>
              <a:t>В составе Оргкомитета и жюри – </a:t>
            </a:r>
            <a:endParaRPr lang="ru-RU" sz="16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81200" y="1677223"/>
            <a:ext cx="21074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Свыше </a:t>
            </a:r>
            <a:r>
              <a:rPr lang="en-US" sz="2000" b="1" dirty="0" smtClean="0">
                <a:solidFill>
                  <a:schemeClr val="accent4"/>
                </a:solidFill>
                <a:latin typeface="+mj-lt"/>
              </a:rPr>
              <a:t> 6</a:t>
            </a:r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 000 участников из</a:t>
            </a:r>
          </a:p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6 регионов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530168" y="3796141"/>
            <a:ext cx="21074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Период проведения - более 20 лет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38800" y="3962400"/>
            <a:ext cx="19550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Всероссийский статус с 2023 года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469079" y="2990598"/>
            <a:ext cx="21967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Всероссийская Олимпиада по </a:t>
            </a:r>
            <a:r>
              <a:rPr lang="ru-RU" sz="2000" b="1" dirty="0" err="1" smtClean="0">
                <a:solidFill>
                  <a:schemeClr val="bg1"/>
                </a:solidFill>
                <a:latin typeface="+mj-lt"/>
              </a:rPr>
              <a:t>Байкаловедению</a:t>
            </a:r>
            <a:endParaRPr lang="ru-RU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43200" y="5443947"/>
            <a:ext cx="1824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/>
                </a:solidFill>
                <a:latin typeface="+mj-lt"/>
              </a:rPr>
              <a:t>Региональный статус до 2019 г.</a:t>
            </a:r>
            <a:endParaRPr lang="ru-RU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567430" y="5428652"/>
            <a:ext cx="1981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j-lt"/>
              </a:rPr>
              <a:t>Межрегиональный</a:t>
            </a:r>
            <a:r>
              <a:rPr lang="ru-RU" b="1" dirty="0" smtClean="0">
                <a:solidFill>
                  <a:schemeClr val="bg1"/>
                </a:solidFill>
                <a:latin typeface="+mj-lt"/>
              </a:rPr>
              <a:t> статус с 2020 г.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376075" y="1878289"/>
            <a:ext cx="2065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/>
                </a:solidFill>
                <a:latin typeface="+mj-lt"/>
              </a:rPr>
              <a:t>представители  органов исполнительной власти, эксперты, учёные</a:t>
            </a:r>
            <a:endParaRPr lang="ru-RU" sz="1600" b="1" dirty="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12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52400"/>
            <a:ext cx="924397" cy="698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289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199" y="152400"/>
            <a:ext cx="8229600" cy="838200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Этапы проведения Олимпиады по Байкаловедению-2023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5" y="1719943"/>
            <a:ext cx="8967787" cy="408480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190499" y="1752600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Муниципальный этап (по усмотрению регионального оператора)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90499" y="3276600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Региональный этап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0499" y="4800600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Всероссийский этап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038600" y="2311764"/>
            <a:ext cx="49148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все желающие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828800" y="2315272"/>
            <a:ext cx="2107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апрель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28800" y="3839272"/>
            <a:ext cx="2107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май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28799" y="5300195"/>
            <a:ext cx="2107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6-8 сентября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38600" y="3835764"/>
            <a:ext cx="49148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/>
                </a:solidFill>
                <a:latin typeface="+mj-lt"/>
              </a:rPr>
              <a:t>победители и призёры муниципальных этапов</a:t>
            </a:r>
            <a:endParaRPr lang="ru-RU" sz="16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021182" y="5333451"/>
            <a:ext cx="49148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/>
                </a:solidFill>
                <a:latin typeface="+mj-lt"/>
              </a:rPr>
              <a:t>победители и призёры региональных этапов</a:t>
            </a:r>
            <a:endParaRPr lang="ru-RU" sz="16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9304" y="2311764"/>
            <a:ext cx="1638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5-11 классы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63830" y="3835764"/>
            <a:ext cx="1638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5-11 классы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5870" y="5300195"/>
            <a:ext cx="1638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/>
                </a:solidFill>
                <a:latin typeface="+mj-lt"/>
              </a:rPr>
              <a:t>5-11 классы</a:t>
            </a:r>
            <a:endParaRPr lang="ru-RU" sz="2000" b="1" dirty="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16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28600"/>
            <a:ext cx="924397" cy="698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186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199" y="152400"/>
            <a:ext cx="8229600" cy="838200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Механизм проведения Олимпиады по Байкаловедению-2023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135320" y="1143000"/>
            <a:ext cx="2379280" cy="10668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1. Разработка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Положения, программы, дорожной карты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990600"/>
            <a:ext cx="2743200" cy="2623714"/>
          </a:xfrm>
          <a:prstGeom prst="rect">
            <a:avLst/>
          </a:prstGeom>
        </p:spPr>
      </p:pic>
      <p:sp>
        <p:nvSpPr>
          <p:cNvPr id="7" name="Пятиугольник 6"/>
          <p:cNvSpPr/>
          <p:nvPr/>
        </p:nvSpPr>
        <p:spPr>
          <a:xfrm rot="5400000">
            <a:off x="6705600" y="152400"/>
            <a:ext cx="1143000" cy="3124200"/>
          </a:xfrm>
          <a:prstGeom prst="homePlate">
            <a:avLst>
              <a:gd name="adj" fmla="val 27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2. Разработка Банка олимпиадных заданий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Пятиугольник 31"/>
          <p:cNvSpPr/>
          <p:nvPr/>
        </p:nvSpPr>
        <p:spPr>
          <a:xfrm rot="5400000">
            <a:off x="6705600" y="1524000"/>
            <a:ext cx="1143000" cy="3124200"/>
          </a:xfrm>
          <a:prstGeom prst="homePlate">
            <a:avLst>
              <a:gd name="adj" fmla="val 27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3. Регистрация региональных операторов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Пятиугольник 7"/>
          <p:cNvSpPr/>
          <p:nvPr/>
        </p:nvSpPr>
        <p:spPr>
          <a:xfrm rot="10800000">
            <a:off x="5486400" y="3886200"/>
            <a:ext cx="3352800" cy="111469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19800" y="3962400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4. Проведение муниципальных и региональных этапов</a:t>
            </a:r>
          </a:p>
        </p:txBody>
      </p:sp>
      <p:sp>
        <p:nvSpPr>
          <p:cNvPr id="35" name="Пятиугольник 34"/>
          <p:cNvSpPr/>
          <p:nvPr/>
        </p:nvSpPr>
        <p:spPr>
          <a:xfrm rot="5400000">
            <a:off x="1926020" y="2095500"/>
            <a:ext cx="1447800" cy="5029200"/>
          </a:xfrm>
          <a:prstGeom prst="homePlate">
            <a:avLst>
              <a:gd name="adj" fmla="val 295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457198" y="3962400"/>
            <a:ext cx="4762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5. Победители региональных этапов принимают участие во всероссийском этапе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5320" y="5410200"/>
            <a:ext cx="8703880" cy="1099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6. Проведение Всероссийского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этапа Олимпиады (ДСОЛ «Байкальский бор»), Республика Бурятия, Прибайкальский район, с. </a:t>
            </a:r>
            <a:r>
              <a:rPr lang="ru-RU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Ярцы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д. 9</a:t>
            </a:r>
          </a:p>
        </p:txBody>
      </p:sp>
      <p:pic>
        <p:nvPicPr>
          <p:cNvPr id="12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52400"/>
            <a:ext cx="722721" cy="5461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8239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199" y="152400"/>
            <a:ext cx="8229600" cy="838200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Порядок проведения Всероссийского этапа Олимпиады по Байкаловедению-2023</a:t>
            </a:r>
          </a:p>
        </p:txBody>
      </p:sp>
      <p:sp>
        <p:nvSpPr>
          <p:cNvPr id="7" name="Пятиугольник 6"/>
          <p:cNvSpPr/>
          <p:nvPr/>
        </p:nvSpPr>
        <p:spPr>
          <a:xfrm rot="5400000">
            <a:off x="3771900" y="-2378528"/>
            <a:ext cx="1524000" cy="8610600"/>
          </a:xfrm>
          <a:prstGeom prst="homePlate">
            <a:avLst>
              <a:gd name="adj" fmla="val 27143"/>
            </a:avLst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6 сентября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1. Приезд, размещение участников Олимпиады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2. Торжественное открытие Олимпиады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3. День Байкала (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байкальский лекторий, </a:t>
            </a: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образовательный конструкт, мастер-классы, интерактивные игры)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8600" y="4876800"/>
            <a:ext cx="8703880" cy="1524000"/>
          </a:xfrm>
          <a:prstGeom prst="roundRect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8</a:t>
            </a:r>
            <a:r>
              <a:rPr lang="ru-RU" b="1" u="sng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b="1" u="sng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сентября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1. Награждение победителей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Торжественное закрытие </a:t>
            </a: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Олимпиады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3. Фотосессия на берегу Байкала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4. Отъезд участников Олимпиады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ятиугольник 11"/>
          <p:cNvSpPr/>
          <p:nvPr/>
        </p:nvSpPr>
        <p:spPr>
          <a:xfrm rot="5400000">
            <a:off x="3771900" y="-533400"/>
            <a:ext cx="1524000" cy="8610600"/>
          </a:xfrm>
          <a:prstGeom prst="homePlate">
            <a:avLst>
              <a:gd name="adj" fmla="val 27143"/>
            </a:avLst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u="sng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7 сентября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1. Выполнение Олимпиадных заданий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2. Проведение мастер-классов, экологических интерактивных игр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«Круглый стол» для руководителей 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57200"/>
            <a:ext cx="695797" cy="5257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0352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7A79DEB-302C-5448-B4A7-8F47A5E7C8DD}"/>
              </a:ext>
            </a:extLst>
          </p:cNvPr>
          <p:cNvSpPr/>
          <p:nvPr/>
        </p:nvSpPr>
        <p:spPr>
          <a:xfrm flipH="1">
            <a:off x="0" y="0"/>
            <a:ext cx="9144000" cy="6858000"/>
          </a:xfrm>
          <a:prstGeom prst="rect">
            <a:avLst/>
          </a:prstGeom>
          <a:solidFill>
            <a:srgbClr val="0E4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B12243E-46FD-674B-BBC0-4E457ED87A5A}"/>
              </a:ext>
            </a:extLst>
          </p:cNvPr>
          <p:cNvSpPr txBox="1"/>
          <p:nvPr/>
        </p:nvSpPr>
        <p:spPr>
          <a:xfrm>
            <a:off x="-379639" y="146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DD82970-6351-8441-8722-076211D10074}"/>
              </a:ext>
            </a:extLst>
          </p:cNvPr>
          <p:cNvSpPr txBox="1"/>
          <p:nvPr/>
        </p:nvSpPr>
        <p:spPr>
          <a:xfrm>
            <a:off x="3000376" y="-17471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l="13796" t="16950" r="10495" b="5966"/>
          <a:stretch/>
        </p:blipFill>
        <p:spPr>
          <a:xfrm>
            <a:off x="1" y="762000"/>
            <a:ext cx="9144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82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itypovaEN.REBCU\Downloads\IMG_72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630400" y="-10972800"/>
            <a:ext cx="2880000" cy="2160000"/>
          </a:xfrm>
          <a:prstGeom prst="rect">
            <a:avLst/>
          </a:prstGeom>
          <a:noFill/>
        </p:spPr>
      </p:pic>
      <p:pic>
        <p:nvPicPr>
          <p:cNvPr id="1027" name="Picture 3" descr="C:\Users\MitypovaEN.REBCU\Downloads\IMG_72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630400" y="-10972800"/>
            <a:ext cx="9604800" cy="7203600"/>
          </a:xfrm>
          <a:prstGeom prst="rect">
            <a:avLst/>
          </a:prstGeom>
          <a:noFill/>
        </p:spPr>
      </p:pic>
      <p:pic>
        <p:nvPicPr>
          <p:cNvPr id="1028" name="Picture 4" descr="C:\Users\MitypovaEN.REBCU\Downloads\IMG_72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2794000" cy="2095500"/>
          </a:xfrm>
          <a:prstGeom prst="rect">
            <a:avLst/>
          </a:prstGeom>
          <a:noFill/>
        </p:spPr>
      </p:pic>
      <p:pic>
        <p:nvPicPr>
          <p:cNvPr id="1029" name="Picture 5" descr="C:\Users\MitypovaEN.REBCU\Downloads\IMG_72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609600"/>
            <a:ext cx="2997200" cy="2247900"/>
          </a:xfrm>
          <a:prstGeom prst="rect">
            <a:avLst/>
          </a:prstGeom>
          <a:noFill/>
        </p:spPr>
      </p:pic>
      <p:pic>
        <p:nvPicPr>
          <p:cNvPr id="1030" name="Picture 6" descr="C:\Users\MitypovaEN.REBCU\Downloads\IMG_73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4000" y="2362200"/>
            <a:ext cx="2641600" cy="1981200"/>
          </a:xfrm>
          <a:prstGeom prst="rect">
            <a:avLst/>
          </a:prstGeom>
          <a:noFill/>
        </p:spPr>
      </p:pic>
      <p:pic>
        <p:nvPicPr>
          <p:cNvPr id="1031" name="Picture 7" descr="C:\Users\MitypovaEN.REBCU\Downloads\IMG_730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3276600"/>
            <a:ext cx="4495800" cy="3371850"/>
          </a:xfrm>
          <a:prstGeom prst="rect">
            <a:avLst/>
          </a:prstGeom>
          <a:noFill/>
        </p:spPr>
      </p:pic>
      <p:pic>
        <p:nvPicPr>
          <p:cNvPr id="1032" name="Picture 8" descr="C:\Users\MitypovaEN.REBCU\Downloads\IMG_7184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838200"/>
            <a:ext cx="2844800" cy="2133600"/>
          </a:xfrm>
          <a:prstGeom prst="rect">
            <a:avLst/>
          </a:prstGeom>
          <a:noFill/>
        </p:spPr>
      </p:pic>
      <p:pic>
        <p:nvPicPr>
          <p:cNvPr id="1033" name="Picture 9" descr="C:\Users\MitypovaEN.REBCU\Downloads\IMG_715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47800" y="4419600"/>
            <a:ext cx="27432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18756"/>
            <a:ext cx="8686800" cy="781184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3200" b="1" dirty="0" smtClean="0"/>
              <a:t>Перспективы развития Олимпиады</a:t>
            </a:r>
            <a:br>
              <a:rPr lang="ru-RU" sz="3200" b="1" dirty="0" smtClean="0"/>
            </a:br>
            <a:r>
              <a:rPr lang="ru-RU" sz="3200" b="1" dirty="0" smtClean="0"/>
              <a:t>по </a:t>
            </a:r>
            <a:r>
              <a:rPr lang="ru-RU" sz="3200" b="1" dirty="0" err="1" smtClean="0"/>
              <a:t>Байкаловедению</a:t>
            </a:r>
            <a:endParaRPr lang="ru-RU" sz="3200" b="1" dirty="0" smtClean="0"/>
          </a:p>
        </p:txBody>
      </p:sp>
      <p:sp>
        <p:nvSpPr>
          <p:cNvPr id="2" name="Овал 1"/>
          <p:cNvSpPr/>
          <p:nvPr/>
        </p:nvSpPr>
        <p:spPr>
          <a:xfrm>
            <a:off x="305752" y="2368983"/>
            <a:ext cx="2590800" cy="1219200"/>
          </a:xfrm>
          <a:prstGeom prst="ellipse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Популяризация знаний о Байкале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975728" y="1169592"/>
            <a:ext cx="2590800" cy="1219200"/>
          </a:xfrm>
          <a:prstGeom prst="ellipse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Расширение географии участников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057900" y="1811812"/>
            <a:ext cx="2590800" cy="1219200"/>
          </a:xfrm>
          <a:prstGeom prst="ellipse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Планирование Олимпиады с международным участием</a:t>
            </a:r>
            <a:endParaRPr lang="ru-RU" sz="16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21920" y="4140818"/>
            <a:ext cx="3429000" cy="1752599"/>
          </a:xfrm>
          <a:prstGeom prst="ellipse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Формирование </a:t>
            </a:r>
            <a:r>
              <a:rPr lang="ru-RU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гражданской ответственности по сохранению природного </a:t>
            </a:r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наследия России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715000" y="3607992"/>
            <a:ext cx="3276600" cy="1424631"/>
          </a:xfrm>
          <a:prstGeom prst="ellipse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Повышение экологического сознания подрастающего поколения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550920" y="4912573"/>
            <a:ext cx="3429000" cy="1752599"/>
          </a:xfrm>
          <a:prstGeom prst="ellipse">
            <a:avLst/>
          </a:prstGeom>
          <a:solidFill>
            <a:srgbClr val="9BD6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Воспитание патриотизма, чувства гордости и уважения к природе родной страны</a:t>
            </a:r>
            <a:endParaRPr lang="ru-RU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Стрелка вверх 11"/>
          <p:cNvSpPr/>
          <p:nvPr/>
        </p:nvSpPr>
        <p:spPr>
          <a:xfrm rot="21287082">
            <a:off x="4768279" y="4157492"/>
            <a:ext cx="396239" cy="645373"/>
          </a:xfrm>
          <a:prstGeom prst="upArrow">
            <a:avLst/>
          </a:prstGeom>
          <a:solidFill>
            <a:srgbClr val="93FF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 rot="14451237">
            <a:off x="6047600" y="2829777"/>
            <a:ext cx="396239" cy="645373"/>
          </a:xfrm>
          <a:prstGeom prst="upArrow">
            <a:avLst/>
          </a:prstGeom>
          <a:solidFill>
            <a:srgbClr val="93FF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 rot="17102084">
            <a:off x="5771926" y="3540161"/>
            <a:ext cx="396239" cy="335690"/>
          </a:xfrm>
          <a:prstGeom prst="upArrow">
            <a:avLst/>
          </a:prstGeom>
          <a:solidFill>
            <a:srgbClr val="93FF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9866320">
            <a:off x="4299989" y="2449045"/>
            <a:ext cx="396239" cy="378724"/>
          </a:xfrm>
          <a:prstGeom prst="upArrow">
            <a:avLst/>
          </a:prstGeom>
          <a:solidFill>
            <a:srgbClr val="93FF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 rot="2794828">
            <a:off x="3424347" y="3997620"/>
            <a:ext cx="396239" cy="645373"/>
          </a:xfrm>
          <a:prstGeom prst="upArrow">
            <a:avLst/>
          </a:prstGeom>
          <a:solidFill>
            <a:srgbClr val="93FF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 rot="6849941">
            <a:off x="2918684" y="3103279"/>
            <a:ext cx="396239" cy="551020"/>
          </a:xfrm>
          <a:prstGeom prst="upArrow">
            <a:avLst/>
          </a:prstGeom>
          <a:solidFill>
            <a:srgbClr val="93FF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971" y="2575000"/>
            <a:ext cx="2615529" cy="1658735"/>
          </a:xfrm>
          <a:prstGeom prst="rect">
            <a:avLst/>
          </a:prstGeom>
        </p:spPr>
      </p:pic>
      <p:pic>
        <p:nvPicPr>
          <p:cNvPr id="17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203" y="287288"/>
            <a:ext cx="924397" cy="698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5153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>
          <a:xfrm>
            <a:off x="230546" y="1210265"/>
            <a:ext cx="8229600" cy="1219200"/>
          </a:xfrm>
          <a:noFill/>
        </p:spPr>
        <p:txBody>
          <a:bodyPr/>
          <a:lstStyle/>
          <a:p>
            <a:pPr algn="ctr" eaLnBrk="1" hangingPunct="1">
              <a:lnSpc>
                <a:spcPts val="3400"/>
              </a:lnSpc>
            </a:pPr>
            <a:r>
              <a:rPr lang="ru-RU" sz="4400" b="1" i="1" dirty="0" smtClean="0"/>
              <a:t>Спасибо за внимание!</a:t>
            </a:r>
          </a:p>
        </p:txBody>
      </p:sp>
      <p:pic>
        <p:nvPicPr>
          <p:cNvPr id="3" name="Picture 2" descr="https://buryatia.rcfh.ru/userfiles/images/03_Buryatia/News/2017/06/Emblem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52400"/>
            <a:ext cx="924397" cy="698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3109" y="4866579"/>
            <a:ext cx="1415793" cy="141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 cstate="print"/>
          <a:srcRect t="12753" r="-31" b="36236"/>
          <a:stretch>
            <a:fillRect/>
          </a:stretch>
        </p:blipFill>
        <p:spPr bwMode="auto">
          <a:xfrm>
            <a:off x="1383577" y="3095962"/>
            <a:ext cx="1194858" cy="108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bject 3"/>
          <p:cNvSpPr/>
          <p:nvPr/>
        </p:nvSpPr>
        <p:spPr>
          <a:xfrm>
            <a:off x="121186" y="4967758"/>
            <a:ext cx="785818" cy="7858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581387" y="6019800"/>
            <a:ext cx="55626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accent3">
                    <a:lumMod val="25000"/>
                  </a:schemeClr>
                </a:solidFill>
              </a:rPr>
              <a:t>Из Бурятии – с любовью к природе,</a:t>
            </a:r>
          </a:p>
          <a:p>
            <a:r>
              <a:rPr lang="ru-RU" b="1" i="1" dirty="0" smtClean="0">
                <a:solidFill>
                  <a:schemeClr val="accent3">
                    <a:lumMod val="25000"/>
                  </a:schemeClr>
                </a:solidFill>
              </a:rPr>
              <a:t>Ресурсный эколого-биологический центр РБ 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68359" y="536066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dirty="0">
                <a:latin typeface="Times New Roman" pitchFamily="18" charset="0"/>
                <a:cs typeface="Times New Roman" pitchFamily="18" charset="0"/>
                <a:hlinkClick r:id="rId6"/>
              </a:rPr>
              <a:t>https://vk.com/rebcrb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object 6"/>
          <p:cNvSpPr/>
          <p:nvPr/>
        </p:nvSpPr>
        <p:spPr>
          <a:xfrm>
            <a:off x="202836" y="3306393"/>
            <a:ext cx="857224" cy="7143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2724828" y="3380834"/>
            <a:ext cx="1896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  <a:hlinkClick r:id="rId8"/>
              </a:rPr>
              <a:t>http://greenedu.ru/</a:t>
            </a:r>
            <a:endParaRPr lang="ru-RU" dirty="0"/>
          </a:p>
        </p:txBody>
      </p:sp>
      <p:pic>
        <p:nvPicPr>
          <p:cNvPr id="5122" name="Picture 2" descr="https://cdn1.vectorstock.com/i/1000x1000/60/70/envelope-icon-mail-symbol-white-silhouette-on-vector-2032607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997" r="4130" b="13663"/>
          <a:stretch/>
        </p:blipFill>
        <p:spPr bwMode="auto">
          <a:xfrm>
            <a:off x="3251876" y="4304816"/>
            <a:ext cx="914400" cy="8378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191000" y="4555416"/>
            <a:ext cx="190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10"/>
              </a:rPr>
              <a:t>rebcu@mail.ru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451" y="2060245"/>
            <a:ext cx="3602713" cy="24018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6879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3444</TotalTime>
  <Words>655</Words>
  <Application>Microsoft Office PowerPoint</Application>
  <PresentationFormat>Экран (4:3)</PresentationFormat>
  <Paragraphs>94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Слои</vt:lpstr>
      <vt:lpstr>Об организации Всероссийской (межрегиональной) Олимпиады по Байкаловедению</vt:lpstr>
      <vt:lpstr>Актуальность Олимпиады по Байкаловедению</vt:lpstr>
      <vt:lpstr>Основные проблемы БПТ сегодня</vt:lpstr>
      <vt:lpstr>Цель и задачи Олимпиады</vt:lpstr>
      <vt:lpstr>Организаторы Олимпиады</vt:lpstr>
      <vt:lpstr>Спонсоры Олимпиады</vt:lpstr>
      <vt:lpstr>История проведения Олимпиады</vt:lpstr>
      <vt:lpstr>История проведения Олимпиады</vt:lpstr>
      <vt:lpstr>История проведения Олимпиады</vt:lpstr>
      <vt:lpstr>Этапы проведения Олимпиады по Байкаловедению-2023</vt:lpstr>
      <vt:lpstr>Механизм проведения Олимпиады по Байкаловедению-2023</vt:lpstr>
      <vt:lpstr>Порядок проведения Всероссийского этапа Олимпиады по Байкаловедению-2023</vt:lpstr>
      <vt:lpstr>Слайд 13</vt:lpstr>
      <vt:lpstr>Слайд 14</vt:lpstr>
      <vt:lpstr>Перспективы развития Олимпиады по Байкаловедению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Методист-01</dc:creator>
  <cp:lastModifiedBy>MitypovaEN</cp:lastModifiedBy>
  <cp:revision>260</cp:revision>
  <cp:lastPrinted>2023-04-04T06:51:09Z</cp:lastPrinted>
  <dcterms:created xsi:type="dcterms:W3CDTF">1601-01-01T00:00:00Z</dcterms:created>
  <dcterms:modified xsi:type="dcterms:W3CDTF">2025-03-07T05:41:09Z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